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5"/>
  </p:sldMasterIdLst>
  <p:notesMasterIdLst>
    <p:notesMasterId r:id="rId49"/>
  </p:notesMasterIdLst>
  <p:handoutMasterIdLst>
    <p:handoutMasterId r:id="rId50"/>
  </p:handoutMasterIdLst>
  <p:sldIdLst>
    <p:sldId id="256" r:id="rId6"/>
    <p:sldId id="916" r:id="rId7"/>
    <p:sldId id="769" r:id="rId8"/>
    <p:sldId id="770" r:id="rId9"/>
    <p:sldId id="771" r:id="rId10"/>
    <p:sldId id="772" r:id="rId11"/>
    <p:sldId id="773" r:id="rId12"/>
    <p:sldId id="774" r:id="rId13"/>
    <p:sldId id="775" r:id="rId14"/>
    <p:sldId id="777" r:id="rId15"/>
    <p:sldId id="778" r:id="rId16"/>
    <p:sldId id="779" r:id="rId17"/>
    <p:sldId id="780" r:id="rId18"/>
    <p:sldId id="781" r:id="rId19"/>
    <p:sldId id="782" r:id="rId20"/>
    <p:sldId id="783" r:id="rId21"/>
    <p:sldId id="784" r:id="rId22"/>
    <p:sldId id="785" r:id="rId23"/>
    <p:sldId id="786" r:id="rId24"/>
    <p:sldId id="789" r:id="rId25"/>
    <p:sldId id="790" r:id="rId26"/>
    <p:sldId id="791" r:id="rId27"/>
    <p:sldId id="792" r:id="rId28"/>
    <p:sldId id="793" r:id="rId29"/>
    <p:sldId id="794" r:id="rId30"/>
    <p:sldId id="795" r:id="rId31"/>
    <p:sldId id="796" r:id="rId32"/>
    <p:sldId id="829" r:id="rId33"/>
    <p:sldId id="830" r:id="rId34"/>
    <p:sldId id="831" r:id="rId35"/>
    <p:sldId id="832" r:id="rId36"/>
    <p:sldId id="833" r:id="rId37"/>
    <p:sldId id="835" r:id="rId38"/>
    <p:sldId id="840" r:id="rId39"/>
    <p:sldId id="841" r:id="rId40"/>
    <p:sldId id="842" r:id="rId41"/>
    <p:sldId id="843" r:id="rId42"/>
    <p:sldId id="846" r:id="rId43"/>
    <p:sldId id="915" r:id="rId44"/>
    <p:sldId id="912" r:id="rId45"/>
    <p:sldId id="910" r:id="rId46"/>
    <p:sldId id="776" r:id="rId47"/>
    <p:sldId id="834" r:id="rId48"/>
  </p:sldIdLst>
  <p:sldSz cx="9144000" cy="6858000" type="screen4x3"/>
  <p:notesSz cx="7023100" cy="93091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4BF"/>
    <a:srgbClr val="FDB5A1"/>
    <a:srgbClr val="D73529"/>
    <a:srgbClr val="F125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94"/>
  </p:normalViewPr>
  <p:slideViewPr>
    <p:cSldViewPr>
      <p:cViewPr varScale="1">
        <p:scale>
          <a:sx n="121" d="100"/>
          <a:sy n="121" d="100"/>
        </p:scale>
        <p:origin x="193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66" d="100"/>
          <a:sy n="66" d="100"/>
        </p:scale>
        <p:origin x="0" y="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3343" cy="465455"/>
          </a:xfrm>
          <a:prstGeom prst="rect">
            <a:avLst/>
          </a:prstGeom>
        </p:spPr>
        <p:txBody>
          <a:bodyPr vert="horz" wrap="square" lIns="93321" tIns="46660" rIns="93321" bIns="46660" numCol="1" anchor="t" anchorCtr="0" compatLnSpc="1">
            <a:prstTxWarp prst="textNoShape">
              <a:avLst/>
            </a:prstTxWarp>
          </a:bodyPr>
          <a:lstStyle>
            <a:lvl1pPr>
              <a:defRPr sz="1200"/>
            </a:lvl1pPr>
          </a:lstStyle>
          <a:p>
            <a:pPr>
              <a:defRPr/>
            </a:pPr>
            <a:endParaRPr lang="en-US" dirty="0"/>
          </a:p>
        </p:txBody>
      </p:sp>
      <p:sp>
        <p:nvSpPr>
          <p:cNvPr id="3" name="Date Placeholder 2"/>
          <p:cNvSpPr>
            <a:spLocks noGrp="1"/>
          </p:cNvSpPr>
          <p:nvPr>
            <p:ph type="dt" sz="quarter" idx="1"/>
          </p:nvPr>
        </p:nvSpPr>
        <p:spPr>
          <a:xfrm>
            <a:off x="3978132" y="1"/>
            <a:ext cx="3043343" cy="465455"/>
          </a:xfrm>
          <a:prstGeom prst="rect">
            <a:avLst/>
          </a:prstGeom>
        </p:spPr>
        <p:txBody>
          <a:bodyPr vert="horz" wrap="square" lIns="93321" tIns="46660" rIns="93321" bIns="46660" numCol="1" anchor="t" anchorCtr="0" compatLnSpc="1">
            <a:prstTxWarp prst="textNoShape">
              <a:avLst/>
            </a:prstTxWarp>
          </a:bodyPr>
          <a:lstStyle>
            <a:lvl1pPr algn="r">
              <a:defRPr sz="1200"/>
            </a:lvl1pPr>
          </a:lstStyle>
          <a:p>
            <a:pPr>
              <a:defRPr/>
            </a:pPr>
            <a:fld id="{79DD3B60-7819-4580-AC6E-3BCEB0EC3C95}" type="datetime1">
              <a:rPr lang="en-US"/>
              <a:pPr>
                <a:defRPr/>
              </a:pPr>
              <a:t>2/22/20</a:t>
            </a:fld>
            <a:endParaRPr lang="en-US" dirty="0"/>
          </a:p>
        </p:txBody>
      </p:sp>
      <p:sp>
        <p:nvSpPr>
          <p:cNvPr id="4" name="Footer Placeholder 3"/>
          <p:cNvSpPr>
            <a:spLocks noGrp="1"/>
          </p:cNvSpPr>
          <p:nvPr>
            <p:ph type="ftr" sz="quarter" idx="2"/>
          </p:nvPr>
        </p:nvSpPr>
        <p:spPr>
          <a:xfrm>
            <a:off x="1" y="8842030"/>
            <a:ext cx="3043343" cy="465455"/>
          </a:xfrm>
          <a:prstGeom prst="rect">
            <a:avLst/>
          </a:prstGeom>
        </p:spPr>
        <p:txBody>
          <a:bodyPr vert="horz" wrap="square" lIns="93321" tIns="46660" rIns="93321" bIns="46660" numCol="1" anchor="b" anchorCtr="0" compatLnSpc="1">
            <a:prstTxWarp prst="textNoShape">
              <a:avLst/>
            </a:prstTxWarp>
          </a:bodyPr>
          <a:lstStyle>
            <a:lvl1pPr>
              <a:defRPr sz="1200"/>
            </a:lvl1pPr>
          </a:lstStyle>
          <a:p>
            <a:pPr>
              <a:defRPr/>
            </a:pPr>
            <a:endParaRPr lang="en-US" dirty="0"/>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wrap="square" lIns="93321" tIns="46660" rIns="93321" bIns="46660" numCol="1" anchor="b" anchorCtr="0" compatLnSpc="1">
            <a:prstTxWarp prst="textNoShape">
              <a:avLst/>
            </a:prstTxWarp>
          </a:bodyPr>
          <a:lstStyle>
            <a:lvl1pPr algn="r">
              <a:defRPr sz="1200"/>
            </a:lvl1pPr>
          </a:lstStyle>
          <a:p>
            <a:pPr>
              <a:defRPr/>
            </a:pPr>
            <a:fld id="{B6AD5B3D-8BCA-4EE0-847A-233DDD077B2C}" type="slidenum">
              <a:rPr lang="en-US"/>
              <a:pPr>
                <a:defRPr/>
              </a:pPr>
              <a:t>‹#›</a:t>
            </a:fld>
            <a:endParaRPr lang="en-US" dirty="0"/>
          </a:p>
        </p:txBody>
      </p:sp>
    </p:spTree>
    <p:extLst>
      <p:ext uri="{BB962C8B-B14F-4D97-AF65-F5344CB8AC3E}">
        <p14:creationId xmlns:p14="http://schemas.microsoft.com/office/powerpoint/2010/main" val="1313650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3343" cy="465455"/>
          </a:xfrm>
          <a:prstGeom prst="rect">
            <a:avLst/>
          </a:prstGeom>
        </p:spPr>
        <p:txBody>
          <a:bodyPr vert="horz" lIns="93321" tIns="46660" rIns="93321" bIns="46660" rtlCol="0"/>
          <a:lstStyle>
            <a:lvl1pPr algn="l">
              <a:defRPr sz="1200"/>
            </a:lvl1pPr>
          </a:lstStyle>
          <a:p>
            <a:pPr>
              <a:defRPr/>
            </a:pPr>
            <a:endParaRPr lang="en-US" dirty="0"/>
          </a:p>
        </p:txBody>
      </p:sp>
      <p:sp>
        <p:nvSpPr>
          <p:cNvPr id="3" name="Date Placeholder 2"/>
          <p:cNvSpPr>
            <a:spLocks noGrp="1"/>
          </p:cNvSpPr>
          <p:nvPr>
            <p:ph type="dt" idx="1"/>
          </p:nvPr>
        </p:nvSpPr>
        <p:spPr>
          <a:xfrm>
            <a:off x="3978132" y="1"/>
            <a:ext cx="3043343" cy="465455"/>
          </a:xfrm>
          <a:prstGeom prst="rect">
            <a:avLst/>
          </a:prstGeom>
        </p:spPr>
        <p:txBody>
          <a:bodyPr vert="horz" lIns="93321" tIns="46660" rIns="93321" bIns="46660" rtlCol="0"/>
          <a:lstStyle>
            <a:lvl1pPr algn="r">
              <a:defRPr sz="1200"/>
            </a:lvl1pPr>
          </a:lstStyle>
          <a:p>
            <a:pPr>
              <a:defRPr/>
            </a:pPr>
            <a:fld id="{8ABB6B82-B001-4F7C-B514-7A1E898742BF}" type="datetimeFigureOut">
              <a:rPr lang="en-US"/>
              <a:pPr>
                <a:defRPr/>
              </a:pPr>
              <a:t>2/22/20</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1" tIns="46660" rIns="93321" bIns="46660" rtlCol="0" anchor="ctr"/>
          <a:lstStyle/>
          <a:p>
            <a:pPr lvl="0"/>
            <a:endParaRPr lang="en-US" noProof="0" dirty="0"/>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21" tIns="46660" rIns="93321" bIns="4666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42030"/>
            <a:ext cx="3043343" cy="465455"/>
          </a:xfrm>
          <a:prstGeom prst="rect">
            <a:avLst/>
          </a:prstGeom>
        </p:spPr>
        <p:txBody>
          <a:bodyPr vert="horz" lIns="93321" tIns="46660" rIns="93321" bIns="4666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3321" tIns="46660" rIns="93321" bIns="46660" rtlCol="0" anchor="b"/>
          <a:lstStyle>
            <a:lvl1pPr algn="r">
              <a:defRPr sz="1200"/>
            </a:lvl1pPr>
          </a:lstStyle>
          <a:p>
            <a:pPr>
              <a:defRPr/>
            </a:pPr>
            <a:fld id="{D1FEC384-73F6-4CB0-8B58-CE90DD7CF4AA}" type="slidenum">
              <a:rPr lang="en-US"/>
              <a:pPr>
                <a:defRPr/>
              </a:pPr>
              <a:t>‹#›</a:t>
            </a:fld>
            <a:endParaRPr lang="en-US" dirty="0"/>
          </a:p>
        </p:txBody>
      </p:sp>
    </p:spTree>
    <p:extLst>
      <p:ext uri="{BB962C8B-B14F-4D97-AF65-F5344CB8AC3E}">
        <p14:creationId xmlns:p14="http://schemas.microsoft.com/office/powerpoint/2010/main" val="24275075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1FEC384-73F6-4CB0-8B58-CE90DD7CF4A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846782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03973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73583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180541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015201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932394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75167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77046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71692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02308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45368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00939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57069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802828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5816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94819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41806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53330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291"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256109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245410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61290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28E05CC-B704-AB4B-9E80-F7FFA9758406}" type="slidenum">
              <a:rPr lang="en-US"/>
              <a:pPr>
                <a:defRPr/>
              </a:pPr>
              <a:t>4</a:t>
            </a:fld>
            <a:endParaRPr lang="en-US" dirty="0"/>
          </a:p>
        </p:txBody>
      </p:sp>
      <p:sp>
        <p:nvSpPr>
          <p:cNvPr id="2877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87747"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353338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6681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76780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729757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4119039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481140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860207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583585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191850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1FEC384-73F6-4CB0-8B58-CE90DD7CF4AA}" type="slidenum">
              <a:rPr lang="en-US" smtClean="0"/>
              <a:pPr>
                <a:defRPr/>
              </a:pPr>
              <a:t>41</a:t>
            </a:fld>
            <a:endParaRPr lang="en-US" dirty="0"/>
          </a:p>
        </p:txBody>
      </p:sp>
    </p:spTree>
    <p:extLst>
      <p:ext uri="{BB962C8B-B14F-4D97-AF65-F5344CB8AC3E}">
        <p14:creationId xmlns:p14="http://schemas.microsoft.com/office/powerpoint/2010/main" val="3047391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683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09548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91791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59997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162998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9507" name="Rectangle 1027"/>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620570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2398576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315" name="Rectangle 3"/>
          <p:cNvSpPr>
            <a:spLocks noGrp="1" noChangeArrowheads="1"/>
          </p:cNvSpPr>
          <p:nvPr>
            <p:ph type="body" idx="1"/>
          </p:nvPr>
        </p:nvSpPr>
        <p:spPr/>
        <p:txBody>
          <a:bodyPr/>
          <a:lstStyle/>
          <a:p>
            <a:pPr eaLnBrk="1" hangingPunct="1">
              <a:defRPr/>
            </a:pPr>
            <a:endParaRPr lang="en-US" dirty="0"/>
          </a:p>
        </p:txBody>
      </p:sp>
    </p:spTree>
    <p:extLst>
      <p:ext uri="{BB962C8B-B14F-4D97-AF65-F5344CB8AC3E}">
        <p14:creationId xmlns:p14="http://schemas.microsoft.com/office/powerpoint/2010/main" val="3777175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rady_logo_full"/>
          <p:cNvPicPr>
            <a:picLocks noChangeAspect="1" noChangeArrowheads="1"/>
          </p:cNvPicPr>
          <p:nvPr/>
        </p:nvPicPr>
        <p:blipFill>
          <a:blip r:embed="rId2" cstate="print"/>
          <a:srcRect/>
          <a:stretch>
            <a:fillRect/>
          </a:stretch>
        </p:blipFill>
        <p:spPr bwMode="auto">
          <a:xfrm>
            <a:off x="7239000" y="6370638"/>
            <a:ext cx="1676400" cy="338137"/>
          </a:xfrm>
          <a:prstGeom prst="rect">
            <a:avLst/>
          </a:prstGeom>
          <a:noFill/>
          <a:ln w="9525">
            <a:noFill/>
            <a:miter lim="800000"/>
            <a:headEnd/>
            <a:tailEnd/>
          </a:ln>
        </p:spPr>
      </p:pic>
      <p:pic>
        <p:nvPicPr>
          <p:cNvPr id="5" name="Picture 14" descr="ottersonColor_1"/>
          <p:cNvPicPr>
            <a:picLocks noChangeAspect="1" noChangeArrowheads="1"/>
          </p:cNvPicPr>
          <p:nvPr userDrawn="1"/>
        </p:nvPicPr>
        <p:blipFill>
          <a:blip r:embed="rId3" cstate="print"/>
          <a:srcRect/>
          <a:stretch>
            <a:fillRect/>
          </a:stretch>
        </p:blipFill>
        <p:spPr bwMode="auto">
          <a:xfrm>
            <a:off x="-762000" y="0"/>
            <a:ext cx="3922713" cy="6859588"/>
          </a:xfrm>
          <a:prstGeom prst="rect">
            <a:avLst/>
          </a:prstGeom>
          <a:noFill/>
          <a:ln w="9525">
            <a:noFill/>
            <a:miter lim="800000"/>
            <a:headEnd/>
            <a:tailEnd/>
          </a:ln>
        </p:spPr>
      </p:pic>
      <p:sp>
        <p:nvSpPr>
          <p:cNvPr id="44044" name="Rectangle 12"/>
          <p:cNvSpPr>
            <a:spLocks noGrp="1" noChangeArrowheads="1"/>
          </p:cNvSpPr>
          <p:nvPr>
            <p:ph type="ctrTitle"/>
          </p:nvPr>
        </p:nvSpPr>
        <p:spPr>
          <a:xfrm>
            <a:off x="3200400" y="1143000"/>
            <a:ext cx="4953000" cy="2667000"/>
          </a:xfrm>
        </p:spPr>
        <p:txBody>
          <a:bodyPr/>
          <a:lstStyle>
            <a:lvl1pPr>
              <a:defRPr sz="2800" b="1" i="0">
                <a:solidFill>
                  <a:srgbClr val="284794"/>
                </a:solidFill>
                <a:latin typeface="Calibri"/>
                <a:cs typeface="Calibri"/>
              </a:defRPr>
            </a:lvl1pPr>
          </a:lstStyle>
          <a:p>
            <a:r>
              <a:rPr lang="en-US"/>
              <a:t>Click to edit Master title style</a:t>
            </a:r>
            <a:endParaRPr lang="en-US" dirty="0"/>
          </a:p>
        </p:txBody>
      </p:sp>
      <p:sp>
        <p:nvSpPr>
          <p:cNvPr id="44045" name="Rectangle 13"/>
          <p:cNvSpPr>
            <a:spLocks noGrp="1" noChangeArrowheads="1"/>
          </p:cNvSpPr>
          <p:nvPr>
            <p:ph type="subTitle" idx="1"/>
          </p:nvPr>
        </p:nvSpPr>
        <p:spPr>
          <a:xfrm>
            <a:off x="3200400" y="4419600"/>
            <a:ext cx="5029200" cy="762000"/>
          </a:xfrm>
        </p:spPr>
        <p:txBody>
          <a:bodyPr/>
          <a:lstStyle>
            <a:lvl1pPr marL="0" indent="0">
              <a:buFontTx/>
              <a:buNone/>
              <a:defRPr sz="2000" b="0" i="0">
                <a:solidFill>
                  <a:srgbClr val="284794"/>
                </a:solidFill>
                <a:latin typeface="Calibri"/>
                <a:cs typeface="Calibri"/>
              </a:defRPr>
            </a:lvl1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81000"/>
            <a:ext cx="1885950" cy="5745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381000"/>
            <a:ext cx="5505450" cy="5745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Jump Link"/>
          <p:cNvSpPr>
            <a:spLocks noGrp="1"/>
          </p:cNvSpPr>
          <p:nvPr>
            <p:ph type="body" sz="quarter" idx="16" hasCustomPrompt="1"/>
          </p:nvPr>
        </p:nvSpPr>
        <p:spPr>
          <a:xfrm>
            <a:off x="3886200" y="6553200"/>
            <a:ext cx="1371600" cy="99950"/>
          </a:xfrm>
          <a:prstGeom prst="rect">
            <a:avLst/>
          </a:prstGeom>
        </p:spPr>
        <p:txBody>
          <a:bodyPr lIns="0" tIns="0" rIns="0" bIns="0"/>
          <a:lstStyle>
            <a:lvl1pPr marL="0" indent="0" algn="ctr">
              <a:buNone/>
              <a:defRPr sz="800">
                <a:latin typeface="Calibri" pitchFamily="34" charset="0"/>
              </a:defRPr>
            </a:lvl1pPr>
          </a:lstStyle>
          <a:p>
            <a:pPr lvl="0"/>
            <a:r>
              <a:rPr lang="en-US" dirty="0"/>
              <a:t>Jump to long image description</a:t>
            </a:r>
          </a:p>
        </p:txBody>
      </p:sp>
      <p:sp>
        <p:nvSpPr>
          <p:cNvPr id="7" name="Photo Credit"/>
          <p:cNvSpPr>
            <a:spLocks noGrp="1"/>
          </p:cNvSpPr>
          <p:nvPr>
            <p:ph type="body" sz="quarter" idx="11" hasCustomPrompt="1"/>
          </p:nvPr>
        </p:nvSpPr>
        <p:spPr>
          <a:xfrm>
            <a:off x="5486400" y="6705600"/>
            <a:ext cx="3657600" cy="152400"/>
          </a:xfrm>
          <a:prstGeom prst="rect">
            <a:avLst/>
          </a:prstGeom>
        </p:spPr>
        <p:txBody>
          <a:bodyPr wrap="none" lIns="0" tIns="0" rIns="45720" bIns="0"/>
          <a:lstStyle>
            <a:lvl1pPr marL="0" indent="0" algn="r">
              <a:buNone/>
              <a:defRPr sz="800" baseline="0">
                <a:solidFill>
                  <a:srgbClr val="6A6A6A"/>
                </a:solidFill>
                <a:latin typeface="Calibri" pitchFamily="34" charset="0"/>
              </a:defRPr>
            </a:lvl1pPr>
            <a:lvl5pPr>
              <a:defRPr/>
            </a:lvl5pPr>
          </a:lstStyle>
          <a:p>
            <a:pPr lvl="0"/>
            <a:r>
              <a:rPr lang="en-US" dirty="0"/>
              <a:t>Insert Photo Credit Here</a:t>
            </a:r>
          </a:p>
        </p:txBody>
      </p:sp>
    </p:spTree>
    <p:extLst>
      <p:ext uri="{BB962C8B-B14F-4D97-AF65-F5344CB8AC3E}">
        <p14:creationId xmlns:p14="http://schemas.microsoft.com/office/powerpoint/2010/main" val="3481794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0" y="1143000"/>
            <a:ext cx="36957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1100" y="1143000"/>
            <a:ext cx="3695700" cy="4983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43000" y="381000"/>
            <a:ext cx="75438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143000" y="1143000"/>
            <a:ext cx="75438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8" descr="rady_logo_full"/>
          <p:cNvPicPr>
            <a:picLocks noChangeAspect="1" noChangeArrowheads="1"/>
          </p:cNvPicPr>
          <p:nvPr/>
        </p:nvPicPr>
        <p:blipFill>
          <a:blip r:embed="rId14" cstate="print"/>
          <a:srcRect/>
          <a:stretch>
            <a:fillRect/>
          </a:stretch>
        </p:blipFill>
        <p:spPr bwMode="auto">
          <a:xfrm>
            <a:off x="7239000" y="6370638"/>
            <a:ext cx="1676400" cy="338137"/>
          </a:xfrm>
          <a:prstGeom prst="rect">
            <a:avLst/>
          </a:prstGeom>
          <a:noFill/>
          <a:ln w="9525">
            <a:noFill/>
            <a:miter lim="800000"/>
            <a:headEnd/>
            <a:tailEnd/>
          </a:ln>
        </p:spPr>
      </p:pic>
      <p:pic>
        <p:nvPicPr>
          <p:cNvPr id="1029" name="Picture 12" descr="otterson_side"/>
          <p:cNvPicPr>
            <a:picLocks noChangeAspect="1" noChangeArrowheads="1"/>
          </p:cNvPicPr>
          <p:nvPr/>
        </p:nvPicPr>
        <p:blipFill>
          <a:blip r:embed="rId15" cstate="print"/>
          <a:srcRect/>
          <a:stretch>
            <a:fillRect/>
          </a:stretch>
        </p:blipFill>
        <p:spPr bwMode="auto">
          <a:xfrm>
            <a:off x="-609600" y="-1588"/>
            <a:ext cx="1508125" cy="68595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6"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8" r:id="rId12"/>
  </p:sldLayoutIdLst>
  <p:txStyles>
    <p:titleStyle>
      <a:lvl1pPr algn="l" rtl="0" eaLnBrk="0" fontAlgn="base" hangingPunct="0">
        <a:spcBef>
          <a:spcPct val="0"/>
        </a:spcBef>
        <a:spcAft>
          <a:spcPct val="0"/>
        </a:spcAft>
        <a:defRPr sz="2400" b="1">
          <a:solidFill>
            <a:srgbClr val="284794"/>
          </a:solidFill>
          <a:latin typeface="Calibri"/>
          <a:ea typeface="ＭＳ Ｐゴシック" charset="-128"/>
          <a:cs typeface="Calibri"/>
        </a:defRPr>
      </a:lvl1pPr>
      <a:lvl2pPr algn="l" rtl="0" eaLnBrk="0" fontAlgn="base" hangingPunct="0">
        <a:spcBef>
          <a:spcPct val="0"/>
        </a:spcBef>
        <a:spcAft>
          <a:spcPct val="0"/>
        </a:spcAft>
        <a:defRPr sz="2400" b="1">
          <a:solidFill>
            <a:srgbClr val="284794"/>
          </a:solidFill>
          <a:latin typeface="Calibri" charset="0"/>
          <a:ea typeface="ＭＳ Ｐゴシック" charset="-128"/>
          <a:cs typeface="Calibri" charset="0"/>
        </a:defRPr>
      </a:lvl2pPr>
      <a:lvl3pPr algn="l" rtl="0" eaLnBrk="0" fontAlgn="base" hangingPunct="0">
        <a:spcBef>
          <a:spcPct val="0"/>
        </a:spcBef>
        <a:spcAft>
          <a:spcPct val="0"/>
        </a:spcAft>
        <a:defRPr sz="2400" b="1">
          <a:solidFill>
            <a:srgbClr val="284794"/>
          </a:solidFill>
          <a:latin typeface="Calibri" charset="0"/>
          <a:ea typeface="ＭＳ Ｐゴシック" charset="-128"/>
          <a:cs typeface="Calibri" charset="0"/>
        </a:defRPr>
      </a:lvl3pPr>
      <a:lvl4pPr algn="l" rtl="0" eaLnBrk="0" fontAlgn="base" hangingPunct="0">
        <a:spcBef>
          <a:spcPct val="0"/>
        </a:spcBef>
        <a:spcAft>
          <a:spcPct val="0"/>
        </a:spcAft>
        <a:defRPr sz="2400" b="1">
          <a:solidFill>
            <a:srgbClr val="284794"/>
          </a:solidFill>
          <a:latin typeface="Calibri" charset="0"/>
          <a:ea typeface="ＭＳ Ｐゴシック" charset="-128"/>
          <a:cs typeface="Calibri" charset="0"/>
        </a:defRPr>
      </a:lvl4pPr>
      <a:lvl5pPr algn="l" rtl="0" eaLnBrk="0" fontAlgn="base" hangingPunct="0">
        <a:spcBef>
          <a:spcPct val="0"/>
        </a:spcBef>
        <a:spcAft>
          <a:spcPct val="0"/>
        </a:spcAft>
        <a:defRPr sz="2400" b="1">
          <a:solidFill>
            <a:srgbClr val="284794"/>
          </a:solidFill>
          <a:latin typeface="Calibri" charset="0"/>
          <a:ea typeface="ＭＳ Ｐゴシック" charset="-128"/>
          <a:cs typeface="Calibri" charset="0"/>
        </a:defRPr>
      </a:lvl5pPr>
      <a:lvl6pPr marL="457200" algn="l" rtl="0" eaLnBrk="1" fontAlgn="base" hangingPunct="1">
        <a:spcBef>
          <a:spcPct val="0"/>
        </a:spcBef>
        <a:spcAft>
          <a:spcPct val="0"/>
        </a:spcAft>
        <a:defRPr sz="2400" b="1">
          <a:solidFill>
            <a:schemeClr val="bg2"/>
          </a:solidFill>
          <a:latin typeface="Arial" charset="0"/>
        </a:defRPr>
      </a:lvl6pPr>
      <a:lvl7pPr marL="914400" algn="l" rtl="0" eaLnBrk="1" fontAlgn="base" hangingPunct="1">
        <a:spcBef>
          <a:spcPct val="0"/>
        </a:spcBef>
        <a:spcAft>
          <a:spcPct val="0"/>
        </a:spcAft>
        <a:defRPr sz="2400" b="1">
          <a:solidFill>
            <a:schemeClr val="bg2"/>
          </a:solidFill>
          <a:latin typeface="Arial" charset="0"/>
        </a:defRPr>
      </a:lvl7pPr>
      <a:lvl8pPr marL="1371600" algn="l" rtl="0" eaLnBrk="1" fontAlgn="base" hangingPunct="1">
        <a:spcBef>
          <a:spcPct val="0"/>
        </a:spcBef>
        <a:spcAft>
          <a:spcPct val="0"/>
        </a:spcAft>
        <a:defRPr sz="2400" b="1">
          <a:solidFill>
            <a:schemeClr val="bg2"/>
          </a:solidFill>
          <a:latin typeface="Arial" charset="0"/>
        </a:defRPr>
      </a:lvl8pPr>
      <a:lvl9pPr marL="1828800" algn="l" rtl="0" eaLnBrk="1" fontAlgn="base" hangingPunct="1">
        <a:spcBef>
          <a:spcPct val="0"/>
        </a:spcBef>
        <a:spcAft>
          <a:spcPct val="0"/>
        </a:spcAft>
        <a:defRPr sz="2400" b="1">
          <a:solidFill>
            <a:schemeClr val="bg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Calibri"/>
          <a:ea typeface="ＭＳ Ｐゴシック" charset="-128"/>
          <a:cs typeface="Calibri"/>
        </a:defRPr>
      </a:lvl1pPr>
      <a:lvl2pPr marL="742950" indent="-285750" algn="l" rtl="0" eaLnBrk="0" fontAlgn="base" hangingPunct="0">
        <a:spcBef>
          <a:spcPct val="20000"/>
        </a:spcBef>
        <a:spcAft>
          <a:spcPct val="0"/>
        </a:spcAft>
        <a:buChar char="–"/>
        <a:defRPr sz="2600">
          <a:solidFill>
            <a:schemeClr val="tx1"/>
          </a:solidFill>
          <a:latin typeface="Calibri"/>
          <a:ea typeface="ＭＳ Ｐゴシック" charset="-128"/>
          <a:cs typeface="Calibri"/>
        </a:defRPr>
      </a:lvl2pPr>
      <a:lvl3pPr marL="1143000" indent="-228600" algn="l" rtl="0" eaLnBrk="0" fontAlgn="base" hangingPunct="0">
        <a:spcBef>
          <a:spcPct val="20000"/>
        </a:spcBef>
        <a:spcAft>
          <a:spcPct val="0"/>
        </a:spcAft>
        <a:buChar char="•"/>
        <a:defRPr sz="2200">
          <a:solidFill>
            <a:schemeClr val="tx1"/>
          </a:solidFill>
          <a:latin typeface="Calibri"/>
          <a:ea typeface="ＭＳ Ｐゴシック" charset="-128"/>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ＭＳ Ｐゴシック" charset="-128"/>
          <a:cs typeface="Calibri"/>
        </a:defRPr>
      </a:lvl4pPr>
      <a:lvl5pPr marL="2057400" indent="-228600" algn="l" rtl="0" eaLnBrk="0" fontAlgn="base" hangingPunct="0">
        <a:spcBef>
          <a:spcPct val="20000"/>
        </a:spcBef>
        <a:spcAft>
          <a:spcPct val="0"/>
        </a:spcAft>
        <a:buChar char="»"/>
        <a:defRPr>
          <a:solidFill>
            <a:schemeClr val="tx1"/>
          </a:solidFill>
          <a:latin typeface="Calibri"/>
          <a:ea typeface="ＭＳ Ｐゴシック" charset="-128"/>
          <a:cs typeface="Calibri"/>
        </a:defRPr>
      </a:lvl5pPr>
      <a:lvl6pPr marL="2514600" indent="-228600" algn="l" rtl="0" eaLnBrk="1" fontAlgn="base" hangingPunct="1">
        <a:spcBef>
          <a:spcPct val="20000"/>
        </a:spcBef>
        <a:spcAft>
          <a:spcPct val="0"/>
        </a:spcAft>
        <a:buChar char="»"/>
        <a:defRPr>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jpg"/><Relationship Id="rId5" Type="http://schemas.openxmlformats.org/officeDocument/2006/relationships/image" Target="../media/image20.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kerin.tv/14e/v14-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5.jpeg"/><Relationship Id="rId5" Type="http://schemas.openxmlformats.org/officeDocument/2006/relationships/image" Target="../media/image34.e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kerin.tv/14e/v13-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 Target="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slide" Target="slide4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0" y="685800"/>
            <a:ext cx="7848600" cy="2057400"/>
          </a:xfrm>
        </p:spPr>
        <p:txBody>
          <a:bodyPr/>
          <a:lstStyle/>
          <a:p>
            <a:pPr eaLnBrk="1" hangingPunct="1">
              <a:defRPr/>
            </a:pPr>
            <a:r>
              <a:rPr lang="en-US" sz="3600" dirty="0">
                <a:latin typeface="+mj-lt"/>
                <a:cs typeface="Calibri" charset="0"/>
              </a:rPr>
              <a:t>The Rady School of Management</a:t>
            </a:r>
            <a:br>
              <a:rPr lang="en-US" sz="3600" dirty="0">
                <a:latin typeface="+mj-lt"/>
                <a:cs typeface="Calibri" charset="0"/>
              </a:rPr>
            </a:br>
            <a:endParaRPr lang="en-US" sz="3200" b="0" dirty="0">
              <a:latin typeface="+mj-lt"/>
              <a:cs typeface="Calibri" charset="0"/>
            </a:endParaRPr>
          </a:p>
        </p:txBody>
      </p:sp>
      <p:sp>
        <p:nvSpPr>
          <p:cNvPr id="3075" name="Rectangle 3"/>
          <p:cNvSpPr>
            <a:spLocks noGrp="1" noChangeArrowheads="1"/>
          </p:cNvSpPr>
          <p:nvPr>
            <p:ph type="subTitle" idx="1"/>
          </p:nvPr>
        </p:nvSpPr>
        <p:spPr>
          <a:xfrm>
            <a:off x="2743200" y="2743200"/>
            <a:ext cx="5181600" cy="1371600"/>
          </a:xfrm>
        </p:spPr>
        <p:txBody>
          <a:bodyPr/>
          <a:lstStyle/>
          <a:p>
            <a:pPr eaLnBrk="1" hangingPunct="1">
              <a:defRPr/>
            </a:pPr>
            <a:r>
              <a:rPr lang="en-US" b="1" dirty="0">
                <a:latin typeface="+mn-lt"/>
                <a:cs typeface="Calibri" charset="0"/>
              </a:rPr>
              <a:t>MGT 103 Lecture #13</a:t>
            </a:r>
          </a:p>
          <a:p>
            <a:pPr eaLnBrk="1" hangingPunct="1">
              <a:defRPr/>
            </a:pPr>
            <a:r>
              <a:rPr lang="en-US" b="1" dirty="0">
                <a:latin typeface="+mn-lt"/>
                <a:cs typeface="Calibri" charset="0"/>
              </a:rPr>
              <a:t>Pricing Strategy- Pricing Levers, Final Price</a:t>
            </a:r>
          </a:p>
          <a:p>
            <a:pPr eaLnBrk="1" hangingPunct="1">
              <a:defRPr/>
            </a:pPr>
            <a:r>
              <a:rPr lang="en-US" b="1" dirty="0">
                <a:latin typeface="+mn-lt"/>
                <a:cs typeface="Calibri" charset="0"/>
              </a:rPr>
              <a:t>February 24,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76200"/>
            <a:ext cx="80565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0" name="Title 9"/>
          <p:cNvSpPr>
            <a:spLocks noGrp="1"/>
          </p:cNvSpPr>
          <p:nvPr>
            <p:ph type="title"/>
          </p:nvPr>
        </p:nvSpPr>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OBJECTIVES (1 of 6)</a:t>
            </a:r>
            <a:endParaRPr lang="en-US" sz="2400" b="1" dirty="0">
              <a:solidFill>
                <a:srgbClr val="00B0F0"/>
              </a:solidFill>
            </a:endParaRPr>
          </a:p>
        </p:txBody>
      </p:sp>
      <p:sp>
        <p:nvSpPr>
          <p:cNvPr id="11" name="Content Placeholder 10"/>
          <p:cNvSpPr>
            <a:spLocks noGrp="1"/>
          </p:cNvSpPr>
          <p:nvPr>
            <p:ph idx="1"/>
          </p:nvPr>
        </p:nvSpPr>
        <p:spPr/>
        <p:txBody>
          <a:bodyPr/>
          <a:lstStyle/>
          <a:p>
            <a:pPr marL="0" indent="0">
              <a:buNone/>
            </a:pPr>
            <a:endParaRPr lang="en-US" dirty="0">
              <a:solidFill>
                <a:srgbClr val="0064FF"/>
              </a:solidFill>
              <a:hlinkClick r:id="" action="ppaction://noaction"/>
            </a:endParaRPr>
          </a:p>
          <a:p>
            <a:pPr marL="0" indent="0">
              <a:buNone/>
            </a:pPr>
            <a:endParaRPr lang="en-US" dirty="0">
              <a:solidFill>
                <a:srgbClr val="0064FF"/>
              </a:solidFill>
              <a:hlinkClick r:id="" action="ppaction://noaction"/>
            </a:endParaRPr>
          </a:p>
          <a:p>
            <a:pPr marL="0" indent="0">
              <a:buNone/>
            </a:pPr>
            <a:r>
              <a:rPr lang="en-US" dirty="0">
                <a:solidFill>
                  <a:srgbClr val="0064FF"/>
                </a:solidFill>
                <a:hlinkClick r:id="" action="ppaction://noaction"/>
              </a:rPr>
              <a:t>Pricing Objectives</a:t>
            </a:r>
            <a:endParaRPr lang="en-US" dirty="0">
              <a:solidFill>
                <a:srgbClr val="0064FF"/>
              </a:solidFill>
            </a:endParaRPr>
          </a:p>
          <a:p>
            <a:pPr lvl="1">
              <a:buFont typeface="Arial"/>
              <a:buChar char="•"/>
            </a:pPr>
            <a:r>
              <a:rPr lang="en-US" dirty="0"/>
              <a:t>Profit</a:t>
            </a:r>
          </a:p>
          <a:p>
            <a:pPr lvl="2"/>
            <a:r>
              <a:rPr lang="en-US" dirty="0"/>
              <a:t>Return on Investment (ROI)</a:t>
            </a:r>
          </a:p>
          <a:p>
            <a:pPr lvl="2"/>
            <a:r>
              <a:rPr lang="en-US" dirty="0"/>
              <a:t>Return on Assets (ROA)</a:t>
            </a:r>
          </a:p>
          <a:p>
            <a:pPr lvl="2"/>
            <a:r>
              <a:rPr lang="en-US" dirty="0"/>
              <a:t>Managing for Long-Run Profits</a:t>
            </a:r>
          </a:p>
          <a:p>
            <a:pPr lvl="2"/>
            <a:r>
              <a:rPr lang="en-US" dirty="0"/>
              <a:t>Maximizing Current Profit Objective</a:t>
            </a:r>
          </a:p>
          <a:p>
            <a:pPr lvl="2"/>
            <a:r>
              <a:rPr lang="en-US" dirty="0"/>
              <a:t>Target Return (Profit Goal)</a:t>
            </a:r>
          </a:p>
        </p:txBody>
      </p:sp>
    </p:spTree>
    <p:extLst>
      <p:ext uri="{BB962C8B-B14F-4D97-AF65-F5344CB8AC3E}">
        <p14:creationId xmlns:p14="http://schemas.microsoft.com/office/powerpoint/2010/main" val="161958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524000" y="80032"/>
            <a:ext cx="7450931"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2" name="Title 11"/>
          <p:cNvSpPr>
            <a:spLocks noGrp="1"/>
          </p:cNvSpPr>
          <p:nvPr>
            <p:ph type="title"/>
          </p:nvPr>
        </p:nvSpPr>
        <p:spPr>
          <a:xfrm>
            <a:off x="1676400" y="427037"/>
            <a:ext cx="7543800" cy="609600"/>
          </a:xfrm>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OBJECTIVES (2 of 6)</a:t>
            </a:r>
            <a:endParaRPr lang="en-US" sz="2400" b="1" dirty="0">
              <a:solidFill>
                <a:srgbClr val="00B0F0"/>
              </a:solidFill>
            </a:endParaRPr>
          </a:p>
        </p:txBody>
      </p:sp>
      <p:sp>
        <p:nvSpPr>
          <p:cNvPr id="13" name="Content Placeholder 12"/>
          <p:cNvSpPr>
            <a:spLocks noGrp="1"/>
          </p:cNvSpPr>
          <p:nvPr>
            <p:ph idx="1"/>
          </p:nvPr>
        </p:nvSpPr>
        <p:spPr/>
        <p:txBody>
          <a:bodyPr/>
          <a:lstStyle/>
          <a:p>
            <a:pPr marL="0" indent="0">
              <a:buNone/>
            </a:pPr>
            <a:endParaRPr lang="en-US" dirty="0">
              <a:solidFill>
                <a:srgbClr val="000000"/>
              </a:solidFill>
              <a:hlinkClick r:id="" action="ppaction://noaction"/>
            </a:endParaRPr>
          </a:p>
          <a:p>
            <a:pPr marL="0" indent="0">
              <a:buNone/>
            </a:pPr>
            <a:endParaRPr lang="en-US" dirty="0">
              <a:solidFill>
                <a:srgbClr val="000000"/>
              </a:solidFill>
              <a:hlinkClick r:id="" action="ppaction://noaction"/>
            </a:endParaRPr>
          </a:p>
          <a:p>
            <a:pPr marL="0" indent="0">
              <a:buNone/>
            </a:pPr>
            <a:r>
              <a:rPr lang="en-US" dirty="0">
                <a:solidFill>
                  <a:srgbClr val="000000"/>
                </a:solidFill>
                <a:hlinkClick r:id="" action="ppaction://noaction"/>
              </a:rPr>
              <a:t>Pricing Objectives</a:t>
            </a:r>
            <a:endParaRPr lang="en-US" dirty="0">
              <a:solidFill>
                <a:srgbClr val="000000"/>
              </a:solidFill>
            </a:endParaRPr>
          </a:p>
          <a:p>
            <a:pPr lvl="1">
              <a:buFont typeface="Arial"/>
              <a:buChar char="•"/>
            </a:pPr>
            <a:r>
              <a:rPr lang="en-US" dirty="0"/>
              <a:t>Sales Revenue ($)</a:t>
            </a:r>
          </a:p>
          <a:p>
            <a:pPr lvl="1">
              <a:buFont typeface="Arial"/>
              <a:buChar char="•"/>
            </a:pPr>
            <a:r>
              <a:rPr lang="en-US" dirty="0"/>
              <a:t>Market Share ($ or %)</a:t>
            </a:r>
          </a:p>
          <a:p>
            <a:pPr lvl="1">
              <a:buFont typeface="Arial"/>
              <a:buChar char="•"/>
            </a:pPr>
            <a:r>
              <a:rPr lang="en-US" dirty="0"/>
              <a:t>Unit Volume (#)</a:t>
            </a:r>
          </a:p>
          <a:p>
            <a:pPr lvl="1">
              <a:buFont typeface="Arial"/>
              <a:buChar char="•"/>
            </a:pPr>
            <a:r>
              <a:rPr lang="en-US" dirty="0"/>
              <a:t>Survival</a:t>
            </a:r>
          </a:p>
          <a:p>
            <a:pPr lvl="1">
              <a:buFont typeface="Arial"/>
              <a:buChar char="•"/>
            </a:pPr>
            <a:r>
              <a:rPr lang="en-US" dirty="0"/>
              <a:t>Social Responsibility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847" y="2641817"/>
            <a:ext cx="3169353" cy="2256754"/>
          </a:xfrm>
          <a:prstGeom prst="rect">
            <a:avLst/>
          </a:prstGeom>
        </p:spPr>
      </p:pic>
      <p:sp>
        <p:nvSpPr>
          <p:cNvPr id="6" name="Text Placeholder 2">
            <a:extLst>
              <a:ext uri="{FF2B5EF4-FFF2-40B4-BE49-F238E27FC236}">
                <a16:creationId xmlns:a16="http://schemas.microsoft.com/office/drawing/2014/main" id="{5B41EB6A-E840-45B2-910E-5D1BAF29958E}"/>
              </a:ext>
            </a:extLst>
          </p:cNvPr>
          <p:cNvSpPr txBox="1">
            <a:spLocks/>
          </p:cNvSpPr>
          <p:nvPr/>
        </p:nvSpPr>
        <p:spPr>
          <a:xfrm>
            <a:off x="6858000" y="6663759"/>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©Victor J. Blue/Bloomberg via Getty Images</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128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262004" y="123704"/>
            <a:ext cx="77517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9" name="Title 8"/>
          <p:cNvSpPr>
            <a:spLocks noGrp="1"/>
          </p:cNvSpPr>
          <p:nvPr>
            <p:ph type="title"/>
          </p:nvPr>
        </p:nvSpPr>
        <p:spPr>
          <a:xfrm>
            <a:off x="1447800" y="457200"/>
            <a:ext cx="7543800" cy="609600"/>
          </a:xfrm>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CONSTRAINTS (3 of 6)</a:t>
            </a:r>
            <a:endParaRPr lang="en-US" sz="2400" b="1" dirty="0">
              <a:solidFill>
                <a:srgbClr val="00B0F0"/>
              </a:solidFill>
            </a:endParaRPr>
          </a:p>
        </p:txBody>
      </p:sp>
      <p:sp>
        <p:nvSpPr>
          <p:cNvPr id="10" name="Content Placeholder 9"/>
          <p:cNvSpPr>
            <a:spLocks noGrp="1"/>
          </p:cNvSpPr>
          <p:nvPr>
            <p:ph idx="1"/>
          </p:nvPr>
        </p:nvSpPr>
        <p:spPr>
          <a:xfrm>
            <a:off x="1165167" y="1697376"/>
            <a:ext cx="6047768" cy="4525963"/>
          </a:xfrm>
        </p:spPr>
        <p:txBody>
          <a:bodyPr/>
          <a:lstStyle/>
          <a:p>
            <a:pPr marL="0" indent="0">
              <a:buNone/>
            </a:pPr>
            <a:r>
              <a:rPr lang="en-US" dirty="0">
                <a:solidFill>
                  <a:srgbClr val="000000"/>
                </a:solidFill>
              </a:rPr>
              <a:t>Pricing Constraints</a:t>
            </a:r>
          </a:p>
          <a:p>
            <a:pPr lvl="1">
              <a:buFont typeface="Arial"/>
              <a:buChar char="•"/>
            </a:pPr>
            <a:r>
              <a:rPr lang="en-US" dirty="0"/>
              <a:t>Demand for the Product Class, Product Group and Brand </a:t>
            </a:r>
          </a:p>
          <a:p>
            <a:pPr marL="914400" lvl="2" indent="0">
              <a:buNone/>
            </a:pPr>
            <a:r>
              <a:rPr lang="en-US" dirty="0"/>
              <a:t>(Cars, Sedan, Specific Brand)</a:t>
            </a:r>
          </a:p>
          <a:p>
            <a:pPr lvl="1">
              <a:buFont typeface="Arial"/>
              <a:buChar char="•"/>
            </a:pPr>
            <a:r>
              <a:rPr lang="en-US" dirty="0"/>
              <a:t>Newness of the Product: Stage in the Product Life Cycle</a:t>
            </a:r>
          </a:p>
          <a:p>
            <a:pPr lvl="1">
              <a:buFont typeface="Arial"/>
              <a:buChar char="•"/>
            </a:pPr>
            <a:r>
              <a:rPr lang="en-US" dirty="0"/>
              <a:t>Newer Products Usually Priced Higher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700" y="4888285"/>
            <a:ext cx="2830285" cy="1398161"/>
          </a:xfrm>
          <a:prstGeom prst="rect">
            <a:avLst/>
          </a:prstGeom>
        </p:spPr>
      </p:pic>
      <p:sp>
        <p:nvSpPr>
          <p:cNvPr id="6" name="Text Placeholder 2">
            <a:extLst>
              <a:ext uri="{FF2B5EF4-FFF2-40B4-BE49-F238E27FC236}">
                <a16:creationId xmlns:a16="http://schemas.microsoft.com/office/drawing/2014/main" id="{9BFC8291-CD17-4C5C-B42F-AF7B777FC2E5}"/>
              </a:ext>
            </a:extLst>
          </p:cNvPr>
          <p:cNvSpPr txBox="1">
            <a:spLocks/>
          </p:cNvSpPr>
          <p:nvPr/>
        </p:nvSpPr>
        <p:spPr>
          <a:xfrm>
            <a:off x="6858000" y="6663759"/>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©Drive Images/Alamy Stock Photo</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1711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131937"/>
            <a:ext cx="7980362" cy="1229729"/>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1" name="Title 10"/>
          <p:cNvSpPr>
            <a:spLocks noGrp="1"/>
          </p:cNvSpPr>
          <p:nvPr>
            <p:ph type="title"/>
          </p:nvPr>
        </p:nvSpPr>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CONSTRAINTS (4 of 6)</a:t>
            </a:r>
            <a:endParaRPr lang="en-US" sz="2400" b="1" dirty="0">
              <a:solidFill>
                <a:srgbClr val="00B0F0"/>
              </a:solidFill>
            </a:endParaRPr>
          </a:p>
        </p:txBody>
      </p:sp>
      <p:sp>
        <p:nvSpPr>
          <p:cNvPr id="12" name="Content Placeholder 11"/>
          <p:cNvSpPr>
            <a:spLocks noGrp="1"/>
          </p:cNvSpPr>
          <p:nvPr>
            <p:ph idx="1"/>
          </p:nvPr>
        </p:nvSpPr>
        <p:spPr>
          <a:xfrm>
            <a:off x="1219201" y="1841325"/>
            <a:ext cx="4724400" cy="4525963"/>
          </a:xfrm>
        </p:spPr>
        <p:txBody>
          <a:bodyPr/>
          <a:lstStyle/>
          <a:p>
            <a:pPr marL="0" indent="0">
              <a:buNone/>
            </a:pPr>
            <a:r>
              <a:rPr lang="en-US" dirty="0">
                <a:solidFill>
                  <a:srgbClr val="000000"/>
                </a:solidFill>
              </a:rPr>
              <a:t>Pricing Constraints</a:t>
            </a:r>
          </a:p>
          <a:p>
            <a:pPr lvl="1">
              <a:buFont typeface="Arial"/>
              <a:buChar char="•"/>
            </a:pPr>
            <a:r>
              <a:rPr lang="en-US" dirty="0"/>
              <a:t>Cost of Producing and Marketing the Product</a:t>
            </a:r>
          </a:p>
          <a:p>
            <a:pPr lvl="2">
              <a:buFont typeface="Arial"/>
              <a:buChar char="•"/>
            </a:pPr>
            <a:r>
              <a:rPr lang="en-US" dirty="0"/>
              <a:t>Profit for Channel Members</a:t>
            </a:r>
          </a:p>
          <a:p>
            <a:pPr lvl="1">
              <a:buFont typeface="Arial"/>
              <a:buChar char="•"/>
            </a:pPr>
            <a:r>
              <a:rPr lang="en-US" dirty="0"/>
              <a:t>Cost of Changing Prices and the Time Period They Apply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933" y="1646238"/>
            <a:ext cx="2566789" cy="3610429"/>
          </a:xfrm>
          <a:prstGeom prst="rect">
            <a:avLst/>
          </a:prstGeom>
        </p:spPr>
      </p:pic>
      <p:sp>
        <p:nvSpPr>
          <p:cNvPr id="9" name="Text Placeholder 2">
            <a:extLst>
              <a:ext uri="{FF2B5EF4-FFF2-40B4-BE49-F238E27FC236}">
                <a16:creationId xmlns:a16="http://schemas.microsoft.com/office/drawing/2014/main" id="{2A9E96CC-AB27-4194-9E4D-1C66482C4CEB}"/>
              </a:ext>
            </a:extLst>
          </p:cNvPr>
          <p:cNvSpPr txBox="1">
            <a:spLocks/>
          </p:cNvSpPr>
          <p:nvPr/>
        </p:nvSpPr>
        <p:spPr>
          <a:xfrm>
            <a:off x="6858000" y="6663759"/>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©Amanda Edwards/Getty Images</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1482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92434"/>
            <a:ext cx="79803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4" name="Title 13"/>
          <p:cNvSpPr>
            <a:spLocks noGrp="1"/>
          </p:cNvSpPr>
          <p:nvPr>
            <p:ph type="title"/>
          </p:nvPr>
        </p:nvSpPr>
        <p:spPr>
          <a:xfrm>
            <a:off x="1219200" y="381000"/>
            <a:ext cx="7467600" cy="609600"/>
          </a:xfrm>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CONSTRAINTS (5 of 6)</a:t>
            </a:r>
            <a:endParaRPr lang="en-US" sz="2400" b="1" dirty="0">
              <a:solidFill>
                <a:srgbClr val="00B0F0"/>
              </a:solidFill>
            </a:endParaRPr>
          </a:p>
        </p:txBody>
      </p:sp>
      <p:sp>
        <p:nvSpPr>
          <p:cNvPr id="15" name="Content Placeholder 14"/>
          <p:cNvSpPr>
            <a:spLocks noGrp="1"/>
          </p:cNvSpPr>
          <p:nvPr>
            <p:ph idx="1"/>
          </p:nvPr>
        </p:nvSpPr>
        <p:spPr>
          <a:xfrm>
            <a:off x="1143000" y="1600201"/>
            <a:ext cx="7086600" cy="4419600"/>
          </a:xfrm>
        </p:spPr>
        <p:txBody>
          <a:bodyPr/>
          <a:lstStyle/>
          <a:p>
            <a:pPr marL="0" indent="0">
              <a:buNone/>
            </a:pPr>
            <a:r>
              <a:rPr lang="en-US" dirty="0">
                <a:solidFill>
                  <a:srgbClr val="000000"/>
                </a:solidFill>
              </a:rPr>
              <a:t>Pricing Constraints</a:t>
            </a:r>
          </a:p>
          <a:p>
            <a:pPr lvl="1">
              <a:buFont typeface="Arial"/>
              <a:buChar char="•"/>
            </a:pPr>
            <a:r>
              <a:rPr lang="en-US" dirty="0"/>
              <a:t>Single Product versus a Product Line</a:t>
            </a:r>
          </a:p>
          <a:p>
            <a:pPr lvl="2">
              <a:buFont typeface="Arial"/>
              <a:buChar char="•"/>
            </a:pPr>
            <a:r>
              <a:rPr lang="en-US" dirty="0"/>
              <a:t>Example: In 2017 Apple Unveiled Three Phones at Once and Had to Consider Value and Price of All Three</a:t>
            </a:r>
          </a:p>
          <a:p>
            <a:pPr lvl="1">
              <a:buFont typeface="Arial"/>
              <a:buChar char="•"/>
            </a:pPr>
            <a:r>
              <a:rPr lang="en-US" dirty="0"/>
              <a:t>Type of Competitive Market</a:t>
            </a:r>
          </a:p>
          <a:p>
            <a:pPr lvl="2"/>
            <a:r>
              <a:rPr lang="en-US" dirty="0"/>
              <a:t>Pure Competition</a:t>
            </a:r>
          </a:p>
          <a:p>
            <a:pPr lvl="2"/>
            <a:r>
              <a:rPr lang="en-US" dirty="0"/>
              <a:t>Monopolistic Competition</a:t>
            </a:r>
          </a:p>
          <a:p>
            <a:pPr lvl="2"/>
            <a:r>
              <a:rPr lang="en-US" dirty="0"/>
              <a:t>Oligopoly</a:t>
            </a:r>
          </a:p>
          <a:p>
            <a:pPr lvl="2"/>
            <a:r>
              <a:rPr lang="en-US" dirty="0"/>
              <a:t>Pure Monopoly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601" y="4273765"/>
            <a:ext cx="1492887" cy="1995714"/>
          </a:xfrm>
          <a:prstGeom prst="rect">
            <a:avLst/>
          </a:prstGeom>
        </p:spPr>
      </p:pic>
      <p:sp>
        <p:nvSpPr>
          <p:cNvPr id="9" name="Text Placeholder 2">
            <a:extLst>
              <a:ext uri="{FF2B5EF4-FFF2-40B4-BE49-F238E27FC236}">
                <a16:creationId xmlns:a16="http://schemas.microsoft.com/office/drawing/2014/main" id="{9B32179F-743F-49B7-877C-E1ACF83DCE69}"/>
              </a:ext>
            </a:extLst>
          </p:cNvPr>
          <p:cNvSpPr txBox="1">
            <a:spLocks/>
          </p:cNvSpPr>
          <p:nvPr/>
        </p:nvSpPr>
        <p:spPr>
          <a:xfrm>
            <a:off x="6858000" y="6663759"/>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©Justin Sullivan/Getty Images</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1770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274638"/>
            <a:ext cx="7696200" cy="1143000"/>
          </a:xfrm>
        </p:spPr>
        <p:txBody>
          <a:bodyPr/>
          <a:lstStyle/>
          <a:p>
            <a:pPr algn="l"/>
            <a:r>
              <a:rPr lang="en-US" sz="2400" b="1" dirty="0">
                <a:solidFill>
                  <a:srgbClr val="7493E2"/>
                </a:solidFill>
                <a:effectLst>
                  <a:outerShdw blurRad="38100" dist="38100" dir="2700000" algn="tl">
                    <a:srgbClr val="DDDDDD"/>
                  </a:outerShdw>
                </a:effectLst>
              </a:rPr>
              <a:t>FIGURE 13-3</a:t>
            </a:r>
            <a:r>
              <a:rPr lang="en-US" sz="2400" b="1" dirty="0"/>
              <a:t>  Pricing, product, and advertising strategies available to firms in four types of competitive markets</a:t>
            </a:r>
            <a:endParaRPr lang="en-US" sz="1400" b="1" dirty="0"/>
          </a:p>
        </p:txBody>
      </p:sp>
      <p:pic>
        <p:nvPicPr>
          <p:cNvPr id="2" name="Picture 1" descr="A table of three strategies compared in four types of competitive markets. 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524000"/>
            <a:ext cx="7282024" cy="4495800"/>
          </a:xfrm>
          <a:prstGeom prst="rect">
            <a:avLst/>
          </a:prstGeom>
        </p:spPr>
      </p:pic>
      <p:sp>
        <p:nvSpPr>
          <p:cNvPr id="5" name="Text Placeholder 6">
            <a:extLst>
              <a:ext uri="{FF2B5EF4-FFF2-40B4-BE49-F238E27FC236}">
                <a16:creationId xmlns:a16="http://schemas.microsoft.com/office/drawing/2014/main" id="{A5536663-7EE2-4F4A-848C-FD1F6C53A6B8}"/>
              </a:ext>
            </a:extLst>
          </p:cNvPr>
          <p:cNvSpPr txBox="1">
            <a:spLocks/>
          </p:cNvSpPr>
          <p:nvPr/>
        </p:nvSpPr>
        <p:spPr>
          <a:xfrm>
            <a:off x="3886200" y="6553200"/>
            <a:ext cx="1371600" cy="999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kern="0" dirty="0">
                <a:latin typeface="Calibri" panose="020F0502020204030204" pitchFamily="34" charset="0"/>
                <a:cs typeface="Calibri" panose="020F0502020204030204" pitchFamily="34" charset="0"/>
                <a:hlinkClick r:id="" action="ppaction://noaction"/>
              </a:rPr>
              <a:t>Jump to Appendix 3 long image description</a:t>
            </a:r>
            <a:endParaRPr lang="en-US" sz="800" b="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0119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56235"/>
            <a:ext cx="79803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1" name="Title 10"/>
          <p:cNvSpPr>
            <a:spLocks noGrp="1"/>
          </p:cNvSpPr>
          <p:nvPr>
            <p:ph type="title"/>
          </p:nvPr>
        </p:nvSpPr>
        <p:spPr>
          <a:xfrm>
            <a:off x="1208881" y="437235"/>
            <a:ext cx="7543800" cy="609600"/>
          </a:xfrm>
        </p:spPr>
        <p:txBody>
          <a:bodyPr/>
          <a:lstStyle/>
          <a:p>
            <a:r>
              <a:rPr lang="en-US" sz="2400" b="1" dirty="0">
                <a:solidFill>
                  <a:srgbClr val="00B0F0"/>
                </a:solidFill>
              </a:rPr>
              <a:t>STEP 1: IDENTIFY PRICING OBJECTIVES</a:t>
            </a:r>
            <a:br>
              <a:rPr lang="en-US" sz="2400" b="1" dirty="0">
                <a:solidFill>
                  <a:srgbClr val="00B0F0"/>
                </a:solidFill>
              </a:rPr>
            </a:br>
            <a:r>
              <a:rPr lang="en-US" sz="2400" b="1" dirty="0">
                <a:solidFill>
                  <a:srgbClr val="00B0F0"/>
                </a:solidFill>
              </a:rPr>
              <a:t>AND CONSTRAINTS</a:t>
            </a:r>
            <a:br>
              <a:rPr lang="en-US" sz="2800" b="1" dirty="0">
                <a:solidFill>
                  <a:srgbClr val="00B0F0"/>
                </a:solidFill>
              </a:rPr>
            </a:br>
            <a:r>
              <a:rPr lang="en-US" sz="2000" b="1" dirty="0">
                <a:solidFill>
                  <a:srgbClr val="00B0F0"/>
                </a:solidFill>
              </a:rPr>
              <a:t>IDENTIFYING PRICING CONSTRAINTS (6 of 6)</a:t>
            </a:r>
            <a:endParaRPr lang="en-US" sz="2400" b="1" dirty="0">
              <a:solidFill>
                <a:srgbClr val="00B0F0"/>
              </a:solidFill>
            </a:endParaRPr>
          </a:p>
        </p:txBody>
      </p:sp>
      <p:sp>
        <p:nvSpPr>
          <p:cNvPr id="12" name="Content Placeholder 11"/>
          <p:cNvSpPr>
            <a:spLocks noGrp="1"/>
          </p:cNvSpPr>
          <p:nvPr>
            <p:ph idx="1"/>
          </p:nvPr>
        </p:nvSpPr>
        <p:spPr>
          <a:xfrm>
            <a:off x="1264668" y="1761424"/>
            <a:ext cx="6614663" cy="4525963"/>
          </a:xfrm>
        </p:spPr>
        <p:txBody>
          <a:bodyPr/>
          <a:lstStyle/>
          <a:p>
            <a:pPr marL="0" indent="0">
              <a:buNone/>
            </a:pPr>
            <a:r>
              <a:rPr lang="en-US" dirty="0"/>
              <a:t>Pricing Constraints</a:t>
            </a:r>
          </a:p>
          <a:p>
            <a:pPr lvl="1">
              <a:buFont typeface="Arial"/>
              <a:buChar char="•"/>
            </a:pPr>
            <a:r>
              <a:rPr lang="en-US" dirty="0"/>
              <a:t>Competitors</a:t>
            </a:r>
            <a:r>
              <a:rPr lang="ja-JP" altLang="en-US" dirty="0"/>
              <a:t>’</a:t>
            </a:r>
            <a:r>
              <a:rPr lang="en-US" dirty="0"/>
              <a:t> Prices and Consumers Awareness of Them and Ability to Easily Purchase Them</a:t>
            </a:r>
          </a:p>
          <a:p>
            <a:pPr lvl="2"/>
            <a:r>
              <a:rPr lang="en-US" dirty="0"/>
              <a:t>Consumer-Driven Pricing Actions</a:t>
            </a:r>
          </a:p>
          <a:p>
            <a:pPr lvl="2"/>
            <a:r>
              <a:rPr lang="en-US" dirty="0"/>
              <a:t>Seller/Retailer-Driven Pricing Actions</a:t>
            </a:r>
          </a:p>
          <a:p>
            <a:pPr lvl="1">
              <a:buFont typeface="Arial"/>
              <a:buChar char="•"/>
            </a:pPr>
            <a:r>
              <a:rPr lang="en-US" dirty="0"/>
              <a:t>Legal and Ethical Considerations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816" y="4648200"/>
            <a:ext cx="2185886" cy="1451428"/>
          </a:xfrm>
          <a:prstGeom prst="rect">
            <a:avLst/>
          </a:prstGeom>
        </p:spPr>
      </p:pic>
      <p:sp>
        <p:nvSpPr>
          <p:cNvPr id="6" name="Text Placeholder 2">
            <a:extLst>
              <a:ext uri="{FF2B5EF4-FFF2-40B4-BE49-F238E27FC236}">
                <a16:creationId xmlns:a16="http://schemas.microsoft.com/office/drawing/2014/main" id="{96C455AD-DF06-4DFA-A36C-84678568B4B9}"/>
              </a:ext>
            </a:extLst>
          </p:cNvPr>
          <p:cNvSpPr txBox="1">
            <a:spLocks/>
          </p:cNvSpPr>
          <p:nvPr/>
        </p:nvSpPr>
        <p:spPr>
          <a:xfrm>
            <a:off x="1981200" y="6134987"/>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a:t>
            </a:r>
            <a:r>
              <a:rPr lang="en-US" sz="800" b="0" dirty="0" err="1">
                <a:solidFill>
                  <a:schemeClr val="bg2"/>
                </a:solidFill>
                <a:latin typeface="Calibri" panose="020F0502020204030204" pitchFamily="34" charset="0"/>
                <a:cs typeface="Calibri" panose="020F0502020204030204" pitchFamily="34" charset="0"/>
              </a:rPr>
              <a:t>Kevork</a:t>
            </a:r>
            <a:r>
              <a:rPr lang="en-US" sz="800" b="0" dirty="0">
                <a:solidFill>
                  <a:schemeClr val="bg2"/>
                </a:solidFill>
                <a:latin typeface="Calibri" panose="020F0502020204030204" pitchFamily="34" charset="0"/>
                <a:cs typeface="Calibri" panose="020F0502020204030204" pitchFamily="34" charset="0"/>
              </a:rPr>
              <a:t> </a:t>
            </a:r>
            <a:r>
              <a:rPr lang="en-US" sz="800" b="0" dirty="0" err="1">
                <a:solidFill>
                  <a:schemeClr val="bg2"/>
                </a:solidFill>
                <a:latin typeface="Calibri" panose="020F0502020204030204" pitchFamily="34" charset="0"/>
                <a:cs typeface="Calibri" panose="020F0502020204030204" pitchFamily="34" charset="0"/>
              </a:rPr>
              <a:t>Djansezian</a:t>
            </a:r>
            <a:r>
              <a:rPr lang="en-US" sz="800" b="0" dirty="0">
                <a:solidFill>
                  <a:schemeClr val="bg2"/>
                </a:solidFill>
                <a:latin typeface="Calibri" panose="020F0502020204030204" pitchFamily="34" charset="0"/>
                <a:cs typeface="Calibri" panose="020F0502020204030204" pitchFamily="34" charset="0"/>
              </a:rPr>
              <a:t>/Getty Images</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1130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160338"/>
            <a:ext cx="7980363"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13" name="Title 12"/>
          <p:cNvSpPr>
            <a:spLocks noGrp="1"/>
          </p:cNvSpPr>
          <p:nvPr>
            <p:ph type="title"/>
          </p:nvPr>
        </p:nvSpPr>
        <p:spPr/>
        <p:txBody>
          <a:bodyPr/>
          <a:lstStyle/>
          <a:p>
            <a:r>
              <a:rPr lang="en-US" sz="2800" b="1" dirty="0">
                <a:solidFill>
                  <a:srgbClr val="00B0F0"/>
                </a:solidFill>
              </a:rPr>
              <a:t>STEP 2: ESTIMATE DEMAND AND REVENUE</a:t>
            </a:r>
            <a:br>
              <a:rPr lang="en-US" sz="3200" b="1" dirty="0">
                <a:solidFill>
                  <a:srgbClr val="00B0F0"/>
                </a:solidFill>
              </a:rPr>
            </a:br>
            <a:r>
              <a:rPr lang="en-US" sz="2400" b="1" dirty="0">
                <a:solidFill>
                  <a:srgbClr val="00B0F0"/>
                </a:solidFill>
              </a:rPr>
              <a:t>ESTIMATING DEMAND (1 of 4)</a:t>
            </a:r>
            <a:endParaRPr lang="en-US" sz="2800" b="1" dirty="0">
              <a:solidFill>
                <a:srgbClr val="00B0F0"/>
              </a:solidFill>
            </a:endParaRPr>
          </a:p>
        </p:txBody>
      </p:sp>
      <p:sp>
        <p:nvSpPr>
          <p:cNvPr id="14" name="Content Placeholder 13"/>
          <p:cNvSpPr>
            <a:spLocks noGrp="1"/>
          </p:cNvSpPr>
          <p:nvPr>
            <p:ph idx="1"/>
          </p:nvPr>
        </p:nvSpPr>
        <p:spPr>
          <a:xfrm>
            <a:off x="1447800" y="1600200"/>
            <a:ext cx="3860800" cy="4525963"/>
          </a:xfrm>
        </p:spPr>
        <p:txBody>
          <a:bodyPr/>
          <a:lstStyle/>
          <a:p>
            <a:pPr marL="0" indent="0">
              <a:buNone/>
            </a:pPr>
            <a:r>
              <a:rPr lang="en-US" dirty="0">
                <a:solidFill>
                  <a:srgbClr val="0064FF"/>
                </a:solidFill>
                <a:hlinkClick r:id="" action="ppaction://noaction"/>
              </a:rPr>
              <a:t>Demand Curve</a:t>
            </a:r>
            <a:endParaRPr lang="en-US" dirty="0">
              <a:solidFill>
                <a:srgbClr val="0064FF"/>
              </a:solidFill>
            </a:endParaRPr>
          </a:p>
          <a:p>
            <a:pPr marL="0" indent="0">
              <a:buNone/>
            </a:pPr>
            <a:endParaRPr lang="en-US" dirty="0">
              <a:solidFill>
                <a:srgbClr val="000000"/>
              </a:solidFill>
              <a:hlinkClick r:id="" action="ppaction://noaction"/>
            </a:endParaRPr>
          </a:p>
          <a:p>
            <a:pPr marL="0" indent="0">
              <a:buNone/>
            </a:pPr>
            <a:r>
              <a:rPr lang="en-US" dirty="0">
                <a:solidFill>
                  <a:srgbClr val="000000"/>
                </a:solidFill>
                <a:hlinkClick r:id="" action="ppaction://noaction"/>
              </a:rPr>
              <a:t>Demand Factors:</a:t>
            </a:r>
            <a:endParaRPr lang="en-US" dirty="0">
              <a:solidFill>
                <a:srgbClr val="000000"/>
              </a:solidFill>
            </a:endParaRPr>
          </a:p>
          <a:p>
            <a:pPr marL="971550" lvl="1" indent="-514350">
              <a:buFont typeface="+mj-lt"/>
              <a:buAutoNum type="arabicPeriod"/>
            </a:pPr>
            <a:r>
              <a:rPr lang="en-US" dirty="0"/>
              <a:t>Consumer Tastes</a:t>
            </a:r>
          </a:p>
          <a:p>
            <a:pPr marL="971550" lvl="1" indent="-514350">
              <a:buFont typeface="+mj-lt"/>
              <a:buAutoNum type="arabicPeriod"/>
            </a:pPr>
            <a:r>
              <a:rPr lang="en-US" dirty="0"/>
              <a:t>Price and Availability of Similar Products</a:t>
            </a:r>
          </a:p>
          <a:p>
            <a:pPr marL="971550" lvl="1" indent="-514350">
              <a:buFont typeface="+mj-lt"/>
              <a:buAutoNum type="arabicPeriod"/>
            </a:pPr>
            <a:r>
              <a:rPr lang="en-US" dirty="0"/>
              <a:t>Consumer Income</a:t>
            </a:r>
          </a:p>
        </p:txBody>
      </p:sp>
      <p:pic>
        <p:nvPicPr>
          <p:cNvPr id="54280"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69588" y="1731410"/>
            <a:ext cx="3061249" cy="2560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2">
            <a:extLst>
              <a:ext uri="{FF2B5EF4-FFF2-40B4-BE49-F238E27FC236}">
                <a16:creationId xmlns:a16="http://schemas.microsoft.com/office/drawing/2014/main" id="{82B2F103-2AC3-4008-A5AC-194430074608}"/>
              </a:ext>
            </a:extLst>
          </p:cNvPr>
          <p:cNvSpPr txBox="1">
            <a:spLocks/>
          </p:cNvSpPr>
          <p:nvPr/>
        </p:nvSpPr>
        <p:spPr>
          <a:xfrm>
            <a:off x="5562600" y="4419600"/>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©McGraw-Hill Education/Mike Hruby, photographer</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0090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160338"/>
            <a:ext cx="7980363"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10" name="Title 9"/>
          <p:cNvSpPr>
            <a:spLocks noGrp="1"/>
          </p:cNvSpPr>
          <p:nvPr>
            <p:ph type="title"/>
          </p:nvPr>
        </p:nvSpPr>
        <p:spPr/>
        <p:txBody>
          <a:bodyPr/>
          <a:lstStyle/>
          <a:p>
            <a:r>
              <a:rPr lang="en-US" sz="2400" b="1" dirty="0">
                <a:solidFill>
                  <a:srgbClr val="00B0F0"/>
                </a:solidFill>
              </a:rPr>
              <a:t>STEP 2: ESTIMATE DEMAND AND REVENUE</a:t>
            </a:r>
            <a:br>
              <a:rPr lang="en-US" sz="2800" b="1" dirty="0">
                <a:solidFill>
                  <a:srgbClr val="00B0F0"/>
                </a:solidFill>
              </a:rPr>
            </a:br>
            <a:r>
              <a:rPr lang="en-US" sz="2000" b="1" dirty="0">
                <a:solidFill>
                  <a:srgbClr val="00B0F0"/>
                </a:solidFill>
              </a:rPr>
              <a:t>ESTIMATING DEMAND (2 of 4)</a:t>
            </a:r>
            <a:endParaRPr lang="en-US" sz="2400" b="1" dirty="0">
              <a:solidFill>
                <a:srgbClr val="00B0F0"/>
              </a:solidFill>
            </a:endParaRPr>
          </a:p>
        </p:txBody>
      </p:sp>
      <p:sp>
        <p:nvSpPr>
          <p:cNvPr id="11" name="Content Placeholder 10"/>
          <p:cNvSpPr>
            <a:spLocks noGrp="1"/>
          </p:cNvSpPr>
          <p:nvPr>
            <p:ph idx="1"/>
          </p:nvPr>
        </p:nvSpPr>
        <p:spPr>
          <a:xfrm>
            <a:off x="1295400" y="1600200"/>
            <a:ext cx="4217504" cy="4525963"/>
          </a:xfrm>
        </p:spPr>
        <p:txBody>
          <a:bodyPr/>
          <a:lstStyle/>
          <a:p>
            <a:pPr marL="0" indent="0">
              <a:buNone/>
            </a:pPr>
            <a:r>
              <a:rPr lang="en-US" dirty="0">
                <a:solidFill>
                  <a:srgbClr val="000000"/>
                </a:solidFill>
              </a:rPr>
              <a:t>Movement Along versus Shift of a Demand Curve</a:t>
            </a:r>
          </a:p>
          <a:p>
            <a:pPr lvl="1">
              <a:buFont typeface="Arial"/>
              <a:buChar char="•"/>
            </a:pPr>
            <a:r>
              <a:rPr lang="en-US" dirty="0"/>
              <a:t>Movement Along a Demand Curve</a:t>
            </a:r>
          </a:p>
          <a:p>
            <a:pPr lvl="1">
              <a:buFont typeface="Arial"/>
              <a:buChar char="•"/>
            </a:pPr>
            <a:r>
              <a:rPr lang="en-US" dirty="0"/>
              <a:t>Shift in the Demand Curve</a:t>
            </a:r>
          </a:p>
        </p:txBody>
      </p:sp>
      <p:pic>
        <p:nvPicPr>
          <p:cNvPr id="8"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47861" y="1673543"/>
            <a:ext cx="3726826" cy="3116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2">
            <a:extLst>
              <a:ext uri="{FF2B5EF4-FFF2-40B4-BE49-F238E27FC236}">
                <a16:creationId xmlns:a16="http://schemas.microsoft.com/office/drawing/2014/main" id="{EE84711D-2B34-4B1E-BFBF-8E5A4EE05500}"/>
              </a:ext>
            </a:extLst>
          </p:cNvPr>
          <p:cNvSpPr txBox="1">
            <a:spLocks/>
          </p:cNvSpPr>
          <p:nvPr/>
        </p:nvSpPr>
        <p:spPr>
          <a:xfrm>
            <a:off x="6725228" y="6668387"/>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©McGraw-Hill Education/Mike Hruby, photographer</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011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71600" y="381000"/>
            <a:ext cx="7454900" cy="1143000"/>
          </a:xfrm>
        </p:spPr>
        <p:txBody>
          <a:bodyPr/>
          <a:lstStyle/>
          <a:p>
            <a:pPr algn="l"/>
            <a:r>
              <a:rPr lang="en-US" sz="2000" b="1" dirty="0">
                <a:solidFill>
                  <a:srgbClr val="7493E2"/>
                </a:solidFill>
                <a:effectLst>
                  <a:outerShdw blurRad="38100" dist="38100" dir="2700000" algn="tl">
                    <a:srgbClr val="DDDDDD"/>
                  </a:outerShdw>
                </a:effectLst>
              </a:rPr>
              <a:t>FIGURE 13-4</a:t>
            </a:r>
            <a:r>
              <a:rPr lang="en-US" sz="2000" b="1" dirty="0"/>
              <a:t>  Demand curves for Red Baron frozen cheese pizza showing the effect on annual sales by a change in price caused by (A) a movement along the demand curve and (B) a shift of the demand curve</a:t>
            </a:r>
          </a:p>
        </p:txBody>
      </p:sp>
      <p:grpSp>
        <p:nvGrpSpPr>
          <p:cNvPr id="2" name="Group 1" descr="Two line graphs showing demand curves under initial conditions and more favorable conditions for Red Baron Pizza."/>
          <p:cNvGrpSpPr/>
          <p:nvPr/>
        </p:nvGrpSpPr>
        <p:grpSpPr>
          <a:xfrm>
            <a:off x="1447800" y="2133600"/>
            <a:ext cx="7116256" cy="3497269"/>
            <a:chOff x="596900" y="2095572"/>
            <a:chExt cx="7967156" cy="3497269"/>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2138971"/>
              <a:ext cx="3647619" cy="34102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099" y="2095572"/>
              <a:ext cx="4113957" cy="3497269"/>
            </a:xfrm>
            <a:prstGeom prst="rect">
              <a:avLst/>
            </a:prstGeom>
          </p:spPr>
        </p:pic>
      </p:grpSp>
    </p:spTree>
    <p:extLst>
      <p:ext uri="{BB962C8B-B14F-4D97-AF65-F5344CB8AC3E}">
        <p14:creationId xmlns:p14="http://schemas.microsoft.com/office/powerpoint/2010/main" val="24631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FCBA-1E09-1546-9260-B600661B80B6}"/>
              </a:ext>
            </a:extLst>
          </p:cNvPr>
          <p:cNvSpPr>
            <a:spLocks noGrp="1"/>
          </p:cNvSpPr>
          <p:nvPr>
            <p:ph type="title"/>
          </p:nvPr>
        </p:nvSpPr>
        <p:spPr/>
        <p:txBody>
          <a:bodyPr/>
          <a:lstStyle/>
          <a:p>
            <a:r>
              <a:rPr lang="en-US" dirty="0"/>
              <a:t>Group Marketing Plan – 5-minute meet and greet</a:t>
            </a:r>
          </a:p>
        </p:txBody>
      </p:sp>
      <p:sp>
        <p:nvSpPr>
          <p:cNvPr id="3" name="Content Placeholder 2">
            <a:extLst>
              <a:ext uri="{FF2B5EF4-FFF2-40B4-BE49-F238E27FC236}">
                <a16:creationId xmlns:a16="http://schemas.microsoft.com/office/drawing/2014/main" id="{017208EB-7BEB-4E41-8BA5-84C93A7EF4B7}"/>
              </a:ext>
            </a:extLst>
          </p:cNvPr>
          <p:cNvSpPr>
            <a:spLocks noGrp="1"/>
          </p:cNvSpPr>
          <p:nvPr>
            <p:ph idx="1"/>
          </p:nvPr>
        </p:nvSpPr>
        <p:spPr>
          <a:xfrm>
            <a:off x="1143000" y="1219200"/>
            <a:ext cx="7543800" cy="4983163"/>
          </a:xfrm>
        </p:spPr>
        <p:txBody>
          <a:bodyPr/>
          <a:lstStyle/>
          <a:p>
            <a:r>
              <a:rPr lang="en-US" dirty="0"/>
              <a:t>Find your groups, exchange email/phone #’s</a:t>
            </a:r>
          </a:p>
          <a:p>
            <a:r>
              <a:rPr lang="en-US" dirty="0"/>
              <a:t>Set up group planning times</a:t>
            </a:r>
          </a:p>
          <a:p>
            <a:r>
              <a:rPr lang="en-US" dirty="0"/>
              <a:t>Team Leader Reminder – Mandatory Office Hour on Monday, </a:t>
            </a:r>
            <a:r>
              <a:rPr lang="en-US" b="1" dirty="0"/>
              <a:t>February 24</a:t>
            </a:r>
            <a:r>
              <a:rPr lang="en-US" b="1" baseline="30000" dirty="0"/>
              <a:t>th</a:t>
            </a:r>
            <a:r>
              <a:rPr lang="en-US" b="1" dirty="0"/>
              <a:t> at 1:30, Rady Undergrad Conference Room</a:t>
            </a:r>
          </a:p>
        </p:txBody>
      </p:sp>
    </p:spTree>
    <p:extLst>
      <p:ext uri="{BB962C8B-B14F-4D97-AF65-F5344CB8AC3E}">
        <p14:creationId xmlns:p14="http://schemas.microsoft.com/office/powerpoint/2010/main" val="3471026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06475" y="160338"/>
            <a:ext cx="8040688"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11" name="Title 10"/>
          <p:cNvSpPr>
            <a:spLocks noGrp="1"/>
          </p:cNvSpPr>
          <p:nvPr>
            <p:ph type="title"/>
          </p:nvPr>
        </p:nvSpPr>
        <p:spPr/>
        <p:txBody>
          <a:bodyPr/>
          <a:lstStyle/>
          <a:p>
            <a:r>
              <a:rPr lang="en-US" sz="2400" b="1" dirty="0">
                <a:solidFill>
                  <a:srgbClr val="00B0F0"/>
                </a:solidFill>
              </a:rPr>
              <a:t>STEP 2: ESTIMATE DEMAND AND REVENUE</a:t>
            </a:r>
            <a:br>
              <a:rPr lang="en-US" sz="2800" b="1" dirty="0">
                <a:solidFill>
                  <a:srgbClr val="00B0F0"/>
                </a:solidFill>
              </a:rPr>
            </a:br>
            <a:r>
              <a:rPr lang="en-US" sz="2000" b="1" dirty="0">
                <a:solidFill>
                  <a:srgbClr val="00B0F0"/>
                </a:solidFill>
              </a:rPr>
              <a:t>ESTIMATING REVENUE (3 of 4)</a:t>
            </a:r>
            <a:endParaRPr lang="en-US" sz="2400" b="1" dirty="0">
              <a:solidFill>
                <a:srgbClr val="00B0F0"/>
              </a:solidFill>
            </a:endParaRPr>
          </a:p>
        </p:txBody>
      </p:sp>
      <p:sp>
        <p:nvSpPr>
          <p:cNvPr id="12" name="Content Placeholder 11"/>
          <p:cNvSpPr>
            <a:spLocks noGrp="1"/>
          </p:cNvSpPr>
          <p:nvPr>
            <p:ph idx="1"/>
          </p:nvPr>
        </p:nvSpPr>
        <p:spPr>
          <a:xfrm>
            <a:off x="1447800" y="1685926"/>
            <a:ext cx="5638801" cy="4178299"/>
          </a:xfrm>
        </p:spPr>
        <p:txBody>
          <a:bodyPr/>
          <a:lstStyle/>
          <a:p>
            <a:pPr marL="0" indent="0">
              <a:buNone/>
            </a:pPr>
            <a:r>
              <a:rPr lang="en-US" sz="2000" dirty="0">
                <a:solidFill>
                  <a:srgbClr val="0064FF"/>
                </a:solidFill>
                <a:hlinkClick r:id="" action="ppaction://noaction"/>
              </a:rPr>
              <a:t>Price Elasticity of Demand</a:t>
            </a:r>
            <a:endParaRPr lang="en-US" sz="2000" dirty="0">
              <a:solidFill>
                <a:srgbClr val="0064FF"/>
              </a:solidFill>
            </a:endParaRPr>
          </a:p>
          <a:p>
            <a:pPr lvl="1">
              <a:buFont typeface="Arial"/>
              <a:buChar char="•"/>
            </a:pPr>
            <a:r>
              <a:rPr lang="en-US" sz="2000" b="1" dirty="0"/>
              <a:t>Elastic Demand: </a:t>
            </a:r>
            <a:r>
              <a:rPr lang="en-US" sz="2000" dirty="0"/>
              <a:t>1 Percent </a:t>
            </a:r>
            <a:r>
              <a:rPr lang="en-US" sz="2000" b="1" dirty="0"/>
              <a:t>Price Decrease </a:t>
            </a:r>
            <a:r>
              <a:rPr lang="en-US" sz="2000" dirty="0"/>
              <a:t>Generates </a:t>
            </a:r>
            <a:r>
              <a:rPr lang="en-US" sz="2000" b="1" dirty="0"/>
              <a:t>More than 1 Percent Quantity Increase</a:t>
            </a:r>
          </a:p>
          <a:p>
            <a:pPr lvl="1">
              <a:buFont typeface="Arial"/>
              <a:buChar char="•"/>
            </a:pPr>
            <a:r>
              <a:rPr lang="en-US" sz="2000" b="1" dirty="0"/>
              <a:t>Inelastic Demand: </a:t>
            </a:r>
            <a:r>
              <a:rPr lang="en-US" sz="2000" dirty="0"/>
              <a:t>1 Percent </a:t>
            </a:r>
            <a:r>
              <a:rPr lang="en-US" sz="2000" b="1" dirty="0"/>
              <a:t>Price Decrease </a:t>
            </a:r>
            <a:r>
              <a:rPr lang="en-US" sz="2000" dirty="0"/>
              <a:t>Produces </a:t>
            </a:r>
            <a:r>
              <a:rPr lang="en-US" sz="2000" b="1" dirty="0"/>
              <a:t>Less than 1 Percent Quantity Increase</a:t>
            </a:r>
          </a:p>
          <a:p>
            <a:pPr lvl="1">
              <a:buFont typeface="Arial"/>
              <a:buChar char="•"/>
            </a:pPr>
            <a:r>
              <a:rPr lang="en-US" sz="2000" dirty="0"/>
              <a:t>How Price Elasticity Affects Marketing and Public Policy Decisions</a:t>
            </a:r>
          </a:p>
          <a:p>
            <a:pPr lvl="2">
              <a:buFont typeface="Arial"/>
              <a:buChar char="•"/>
            </a:pPr>
            <a:r>
              <a:rPr lang="en-US" sz="2000" dirty="0"/>
              <a:t>Necessities are Price Inelastic</a:t>
            </a:r>
          </a:p>
        </p:txBody>
      </p:sp>
      <p:graphicFrame>
        <p:nvGraphicFramePr>
          <p:cNvPr id="70660" name="Object 11" descr="Price elasticity of demand (E) equals the percentage change in quantity demanded divided by the percentage change in price."/>
          <p:cNvGraphicFramePr>
            <a:graphicFrameLocks noChangeAspect="1"/>
          </p:cNvGraphicFramePr>
          <p:nvPr>
            <p:extLst>
              <p:ext uri="{D42A27DB-BD31-4B8C-83A1-F6EECF244321}">
                <p14:modId xmlns:p14="http://schemas.microsoft.com/office/powerpoint/2010/main" val="1777071954"/>
              </p:ext>
            </p:extLst>
          </p:nvPr>
        </p:nvGraphicFramePr>
        <p:xfrm>
          <a:off x="1511805" y="5229225"/>
          <a:ext cx="7030028" cy="635000"/>
        </p:xfrm>
        <a:graphic>
          <a:graphicData uri="http://schemas.openxmlformats.org/presentationml/2006/ole">
            <mc:AlternateContent xmlns:mc="http://schemas.openxmlformats.org/markup-compatibility/2006">
              <mc:Choice xmlns:v="urn:schemas-microsoft-com:vml" Requires="v">
                <p:oleObj spid="_x0000_s3122" name="Equation" r:id="rId4" imgW="5558760" imgH="420480" progId="Equation.3">
                  <p:embed/>
                </p:oleObj>
              </mc:Choice>
              <mc:Fallback>
                <p:oleObj name="Equation" r:id="rId4" imgW="5558760" imgH="420480" progId="Equation.3">
                  <p:embed/>
                  <p:pic>
                    <p:nvPicPr>
                      <p:cNvPr id="70660" name="Object 11" descr="Price elasticity of demand (E) equals the percentage change in quantity demanded divided by the percentage change in pr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805" y="5229225"/>
                        <a:ext cx="7030028" cy="6350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617" y="4037894"/>
            <a:ext cx="1995714" cy="774337"/>
          </a:xfrm>
          <a:prstGeom prst="rect">
            <a:avLst/>
          </a:prstGeom>
        </p:spPr>
      </p:pic>
      <p:sp>
        <p:nvSpPr>
          <p:cNvPr id="7" name="Text Placeholder 2">
            <a:extLst>
              <a:ext uri="{FF2B5EF4-FFF2-40B4-BE49-F238E27FC236}">
                <a16:creationId xmlns:a16="http://schemas.microsoft.com/office/drawing/2014/main" id="{282933DE-12DA-4B04-B498-DF168CF73C9B}"/>
              </a:ext>
            </a:extLst>
          </p:cNvPr>
          <p:cNvSpPr txBox="1">
            <a:spLocks/>
          </p:cNvSpPr>
          <p:nvPr/>
        </p:nvSpPr>
        <p:spPr>
          <a:xfrm>
            <a:off x="7315200" y="4770437"/>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a:t>
            </a:r>
            <a:r>
              <a:rPr lang="en-US" sz="800" b="0" dirty="0" err="1">
                <a:solidFill>
                  <a:schemeClr val="bg2"/>
                </a:solidFill>
                <a:latin typeface="Calibri" panose="020F0502020204030204" pitchFamily="34" charset="0"/>
                <a:cs typeface="Calibri" panose="020F0502020204030204" pitchFamily="34" charset="0"/>
              </a:rPr>
              <a:t>razorpix</a:t>
            </a:r>
            <a:r>
              <a:rPr lang="en-US" sz="800" b="0" dirty="0">
                <a:solidFill>
                  <a:schemeClr val="bg2"/>
                </a:solidFill>
                <a:latin typeface="Calibri" panose="020F0502020204030204" pitchFamily="34" charset="0"/>
                <a:cs typeface="Calibri" panose="020F0502020204030204" pitchFamily="34" charset="0"/>
              </a:rPr>
              <a:t>/Alamy Stock Photo</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8602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1143000" y="152400"/>
            <a:ext cx="7908131" cy="1505706"/>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lnSpc>
                <a:spcPct val="105000"/>
              </a:lnSpc>
              <a:spcBef>
                <a:spcPct val="30000"/>
              </a:spcBef>
              <a:defRPr/>
            </a:pPr>
            <a:endParaRPr lang="en-US" dirty="0">
              <a:solidFill>
                <a:schemeClr val="accent2"/>
              </a:solidFill>
            </a:endParaRPr>
          </a:p>
        </p:txBody>
      </p:sp>
      <p:sp>
        <p:nvSpPr>
          <p:cNvPr id="9" name="Title 8"/>
          <p:cNvSpPr>
            <a:spLocks noGrp="1"/>
          </p:cNvSpPr>
          <p:nvPr>
            <p:ph type="title"/>
          </p:nvPr>
        </p:nvSpPr>
        <p:spPr>
          <a:xfrm>
            <a:off x="1507331" y="533400"/>
            <a:ext cx="7543800" cy="609600"/>
          </a:xfrm>
        </p:spPr>
        <p:txBody>
          <a:bodyPr/>
          <a:lstStyle/>
          <a:p>
            <a:pPr eaLnBrk="1" hangingPunct="1">
              <a:lnSpc>
                <a:spcPct val="105000"/>
              </a:lnSpc>
              <a:spcBef>
                <a:spcPct val="30000"/>
              </a:spcBef>
              <a:defRPr/>
            </a:pPr>
            <a:r>
              <a:rPr lang="en-US" sz="2800" b="1" dirty="0">
                <a:solidFill>
                  <a:srgbClr val="00B0F0"/>
                </a:solidFill>
              </a:rPr>
              <a:t>MARKETING MATTERS</a:t>
            </a:r>
            <a:br>
              <a:rPr lang="en-US" sz="2800" b="1" dirty="0">
                <a:solidFill>
                  <a:srgbClr val="00B0F0"/>
                </a:solidFill>
              </a:rPr>
            </a:br>
            <a:r>
              <a:rPr lang="en-US" sz="2000" b="1" dirty="0">
                <a:solidFill>
                  <a:srgbClr val="00B0F0"/>
                </a:solidFill>
              </a:rPr>
              <a:t>Using Big Data to Curb Smoking:</a:t>
            </a:r>
            <a:br>
              <a:rPr lang="en-US" sz="2000" b="1" dirty="0">
                <a:solidFill>
                  <a:srgbClr val="00B0F0"/>
                </a:solidFill>
              </a:rPr>
            </a:br>
            <a:r>
              <a:rPr lang="en-US" sz="2000" b="1" dirty="0">
                <a:solidFill>
                  <a:srgbClr val="00B0F0"/>
                </a:solidFill>
              </a:rPr>
              <a:t>Uncovering the Price Elasticity of Demand for Cigarettes</a:t>
            </a:r>
          </a:p>
        </p:txBody>
      </p:sp>
      <p:sp>
        <p:nvSpPr>
          <p:cNvPr id="10" name="Content Placeholder 9"/>
          <p:cNvSpPr>
            <a:spLocks noGrp="1"/>
          </p:cNvSpPr>
          <p:nvPr>
            <p:ph idx="1"/>
          </p:nvPr>
        </p:nvSpPr>
        <p:spPr>
          <a:xfrm>
            <a:off x="1371600" y="1981200"/>
            <a:ext cx="6992814" cy="3835400"/>
          </a:xfrm>
        </p:spPr>
        <p:txBody>
          <a:bodyPr/>
          <a:lstStyle/>
          <a:p>
            <a:pPr marL="0" indent="0">
              <a:buNone/>
            </a:pPr>
            <a:r>
              <a:rPr lang="en-US" dirty="0">
                <a:solidFill>
                  <a:srgbClr val="000000"/>
                </a:solidFill>
              </a:rPr>
              <a:t>Factors Affecting Price Elasticity:</a:t>
            </a:r>
          </a:p>
          <a:p>
            <a:pPr lvl="1">
              <a:buFont typeface="Arial"/>
              <a:buChar char="•"/>
            </a:pPr>
            <a:r>
              <a:rPr lang="en-US" dirty="0">
                <a:solidFill>
                  <a:srgbClr val="000000"/>
                </a:solidFill>
              </a:rPr>
              <a:t>Geography</a:t>
            </a:r>
          </a:p>
          <a:p>
            <a:pPr lvl="1">
              <a:buFont typeface="Arial"/>
              <a:buChar char="•"/>
            </a:pPr>
            <a:r>
              <a:rPr lang="en-US" dirty="0">
                <a:solidFill>
                  <a:srgbClr val="000000"/>
                </a:solidFill>
              </a:rPr>
              <a:t>Education</a:t>
            </a:r>
          </a:p>
          <a:p>
            <a:pPr lvl="1">
              <a:buFont typeface="Arial"/>
              <a:buChar char="•"/>
            </a:pPr>
            <a:r>
              <a:rPr lang="en-US" dirty="0">
                <a:solidFill>
                  <a:srgbClr val="000000"/>
                </a:solidFill>
              </a:rPr>
              <a:t>Income</a:t>
            </a:r>
          </a:p>
          <a:p>
            <a:pPr lvl="1">
              <a:buFont typeface="Arial"/>
              <a:buChar char="•"/>
            </a:pPr>
            <a:r>
              <a:rPr lang="en-US" dirty="0">
                <a:solidFill>
                  <a:srgbClr val="000000"/>
                </a:solidFill>
              </a:rPr>
              <a:t>Age</a:t>
            </a:r>
          </a:p>
          <a:p>
            <a:pPr marL="0" indent="0">
              <a:buNone/>
            </a:pPr>
            <a:r>
              <a:rPr lang="en-US" dirty="0">
                <a:solidFill>
                  <a:srgbClr val="000000"/>
                </a:solidFill>
              </a:rPr>
              <a:t>Findings: </a:t>
            </a:r>
          </a:p>
          <a:p>
            <a:pPr lvl="1">
              <a:buFont typeface="Arial"/>
              <a:buChar char="•"/>
            </a:pPr>
            <a:r>
              <a:rPr lang="en-US" dirty="0">
                <a:solidFill>
                  <a:srgbClr val="000000"/>
                </a:solidFill>
              </a:rPr>
              <a:t>Younger Consumers Likely to Reduce Number of Cigarettes if Prices Increase</a:t>
            </a:r>
          </a:p>
        </p:txBody>
      </p:sp>
    </p:spTree>
    <p:extLst>
      <p:ext uri="{BB962C8B-B14F-4D97-AF65-F5344CB8AC3E}">
        <p14:creationId xmlns:p14="http://schemas.microsoft.com/office/powerpoint/2010/main" val="4206223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180405"/>
            <a:ext cx="7984331"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9" name="Title 8"/>
          <p:cNvSpPr>
            <a:spLocks noGrp="1"/>
          </p:cNvSpPr>
          <p:nvPr>
            <p:ph type="title"/>
          </p:nvPr>
        </p:nvSpPr>
        <p:spPr/>
        <p:txBody>
          <a:bodyPr/>
          <a:lstStyle/>
          <a:p>
            <a:r>
              <a:rPr lang="en-US" sz="2400" b="1" dirty="0">
                <a:solidFill>
                  <a:srgbClr val="00B0F0"/>
                </a:solidFill>
              </a:rPr>
              <a:t>STEP 2: ESTIMATE DEMAND AND REVENUE</a:t>
            </a:r>
            <a:br>
              <a:rPr lang="en-US" sz="2800" b="1" dirty="0">
                <a:solidFill>
                  <a:srgbClr val="00B0F0"/>
                </a:solidFill>
              </a:rPr>
            </a:br>
            <a:r>
              <a:rPr lang="en-US" sz="2000" b="1" dirty="0">
                <a:solidFill>
                  <a:srgbClr val="00B0F0"/>
                </a:solidFill>
              </a:rPr>
              <a:t>ESTIMATING REVENUE (4 of 4)</a:t>
            </a:r>
            <a:endParaRPr lang="en-US" sz="2400" b="1" dirty="0">
              <a:solidFill>
                <a:srgbClr val="00B0F0"/>
              </a:solidFill>
            </a:endParaRPr>
          </a:p>
        </p:txBody>
      </p:sp>
      <p:sp>
        <p:nvSpPr>
          <p:cNvPr id="10" name="Content Placeholder 9"/>
          <p:cNvSpPr>
            <a:spLocks noGrp="1"/>
          </p:cNvSpPr>
          <p:nvPr>
            <p:ph idx="1"/>
          </p:nvPr>
        </p:nvSpPr>
        <p:spPr>
          <a:xfrm>
            <a:off x="1371600" y="1600200"/>
            <a:ext cx="4180114" cy="4205513"/>
          </a:xfrm>
        </p:spPr>
        <p:txBody>
          <a:bodyPr/>
          <a:lstStyle/>
          <a:p>
            <a:pPr marL="0" lvl="1" indent="0">
              <a:buNone/>
            </a:pPr>
            <a:r>
              <a:rPr lang="en-US" dirty="0">
                <a:solidFill>
                  <a:srgbClr val="000000"/>
                </a:solidFill>
              </a:rPr>
              <a:t>Marketing Executives Consider “Demand Curves” to Be “Revenue Generated”</a:t>
            </a:r>
          </a:p>
          <a:p>
            <a:pPr marL="0" lvl="1" indent="0">
              <a:buNone/>
            </a:pPr>
            <a:endParaRPr lang="en-US" dirty="0">
              <a:solidFill>
                <a:srgbClr val="000000"/>
              </a:solidFill>
            </a:endParaRPr>
          </a:p>
          <a:p>
            <a:pPr marL="0" lvl="1" indent="0">
              <a:buNone/>
            </a:pPr>
            <a:r>
              <a:rPr lang="en-US" dirty="0">
                <a:solidFill>
                  <a:srgbClr val="000000"/>
                </a:solidFill>
              </a:rPr>
              <a:t>Demand Curves Lead to “Total Revenue”</a:t>
            </a:r>
          </a:p>
          <a:p>
            <a:pPr marL="0" lvl="1" indent="0">
              <a:buNone/>
            </a:pPr>
            <a:endParaRPr lang="en-US" dirty="0">
              <a:solidFill>
                <a:srgbClr val="000000"/>
              </a:solidFill>
            </a:endParaRPr>
          </a:p>
          <a:p>
            <a:pPr marL="0" indent="0">
              <a:buNone/>
            </a:pPr>
            <a:r>
              <a:rPr lang="en-US" dirty="0">
                <a:solidFill>
                  <a:srgbClr val="0064FF"/>
                </a:solidFill>
                <a:hlinkClick r:id="" action="ppaction://noaction"/>
              </a:rPr>
              <a:t>Total Revenue (TR)</a:t>
            </a:r>
            <a:endParaRPr lang="en-US" dirty="0">
              <a:solidFill>
                <a:srgbClr val="0064FF"/>
              </a:solidFill>
            </a:endParaRPr>
          </a:p>
          <a:p>
            <a:pPr marL="457200" lvl="1" indent="0">
              <a:buNone/>
            </a:pPr>
            <a:r>
              <a:rPr lang="en-US" dirty="0">
                <a:solidFill>
                  <a:srgbClr val="000000"/>
                </a:solidFill>
              </a:rPr>
              <a:t>TR = P x Q</a:t>
            </a:r>
          </a:p>
          <a:p>
            <a:pPr marL="457200" lvl="1" indent="0">
              <a:buNone/>
            </a:pPr>
            <a:endParaRPr lang="en-US" dirty="0">
              <a:solidFill>
                <a:srgbClr val="000000"/>
              </a:solidFill>
            </a:endParaRPr>
          </a:p>
        </p:txBody>
      </p:sp>
      <p:pic>
        <p:nvPicPr>
          <p:cNvPr id="7"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7400" y="2434115"/>
            <a:ext cx="3034181" cy="253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2">
            <a:extLst>
              <a:ext uri="{FF2B5EF4-FFF2-40B4-BE49-F238E27FC236}">
                <a16:creationId xmlns:a16="http://schemas.microsoft.com/office/drawing/2014/main" id="{B880FDF0-7209-478D-9670-9502B6B5A091}"/>
              </a:ext>
            </a:extLst>
          </p:cNvPr>
          <p:cNvSpPr txBox="1">
            <a:spLocks/>
          </p:cNvSpPr>
          <p:nvPr/>
        </p:nvSpPr>
        <p:spPr>
          <a:xfrm>
            <a:off x="6019800" y="5017364"/>
            <a:ext cx="3657600" cy="1524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©McGraw-Hill Education/Mike Hruby, photographer</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6400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8784" y="76200"/>
            <a:ext cx="7908131"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9" name="Title 8"/>
          <p:cNvSpPr>
            <a:spLocks noGrp="1"/>
          </p:cNvSpPr>
          <p:nvPr>
            <p:ph type="title"/>
          </p:nvPr>
        </p:nvSpPr>
        <p:spPr>
          <a:xfrm>
            <a:off x="1295400" y="381000"/>
            <a:ext cx="7391400" cy="609600"/>
          </a:xfrm>
        </p:spPr>
        <p:txBody>
          <a:bodyPr/>
          <a:lstStyle/>
          <a:p>
            <a:r>
              <a:rPr lang="en-US" sz="2400" b="1" dirty="0">
                <a:solidFill>
                  <a:srgbClr val="00B0F0"/>
                </a:solidFill>
              </a:rPr>
              <a:t>STEP 3: DETERMINE COST, VOLUME, AND PROFIT RELATIONSHIPS</a:t>
            </a:r>
            <a:br>
              <a:rPr lang="en-US" sz="2800" b="1" dirty="0">
                <a:solidFill>
                  <a:srgbClr val="00B0F0"/>
                </a:solidFill>
              </a:rPr>
            </a:br>
            <a:r>
              <a:rPr lang="en-US" sz="2000" b="1" dirty="0">
                <a:solidFill>
                  <a:srgbClr val="00B0F0"/>
                </a:solidFill>
              </a:rPr>
              <a:t>THE IMPORTANCE OF CONTROLLING COSTS</a:t>
            </a:r>
            <a:endParaRPr lang="en-US" sz="2400" b="1" dirty="0">
              <a:solidFill>
                <a:srgbClr val="00B0F0"/>
              </a:solidFill>
            </a:endParaRPr>
          </a:p>
        </p:txBody>
      </p:sp>
      <p:sp>
        <p:nvSpPr>
          <p:cNvPr id="10" name="Content Placeholder 9"/>
          <p:cNvSpPr>
            <a:spLocks noGrp="1"/>
          </p:cNvSpPr>
          <p:nvPr>
            <p:ph idx="1"/>
          </p:nvPr>
        </p:nvSpPr>
        <p:spPr>
          <a:xfrm>
            <a:off x="1371600" y="1778000"/>
            <a:ext cx="7302500" cy="4525963"/>
          </a:xfrm>
        </p:spPr>
        <p:txBody>
          <a:bodyPr/>
          <a:lstStyle/>
          <a:p>
            <a:pPr marL="0" indent="0">
              <a:buNone/>
            </a:pPr>
            <a:r>
              <a:rPr lang="en-US" dirty="0">
                <a:hlinkClick r:id="" action="ppaction://noaction"/>
              </a:rPr>
              <a:t>Total Cost (TC)</a:t>
            </a:r>
            <a:endParaRPr lang="en-US" dirty="0"/>
          </a:p>
          <a:p>
            <a:pPr marL="0" indent="0">
              <a:buNone/>
            </a:pPr>
            <a:endParaRPr lang="en-US" dirty="0"/>
          </a:p>
          <a:p>
            <a:pPr marL="0" indent="0">
              <a:buNone/>
            </a:pPr>
            <a:r>
              <a:rPr lang="en-US" dirty="0"/>
              <a:t>Fixed Cost (FC)</a:t>
            </a:r>
          </a:p>
          <a:p>
            <a:pPr marL="0" indent="0">
              <a:buNone/>
            </a:pPr>
            <a:endParaRPr lang="en-US" dirty="0"/>
          </a:p>
          <a:p>
            <a:pPr marL="0" indent="0">
              <a:buNone/>
            </a:pPr>
            <a:r>
              <a:rPr lang="en-US" dirty="0"/>
              <a:t>Variable Cost (VC)</a:t>
            </a:r>
          </a:p>
          <a:p>
            <a:pPr marL="0" indent="0">
              <a:buNone/>
            </a:pPr>
            <a:endParaRPr lang="en-US" dirty="0"/>
          </a:p>
          <a:p>
            <a:pPr marL="0" indent="0">
              <a:buNone/>
            </a:pPr>
            <a:r>
              <a:rPr lang="en-US" dirty="0"/>
              <a:t>Unit Variable Cost (UVC)</a:t>
            </a:r>
          </a:p>
        </p:txBody>
      </p:sp>
    </p:spTree>
    <p:extLst>
      <p:ext uri="{BB962C8B-B14F-4D97-AF65-F5344CB8AC3E}">
        <p14:creationId xmlns:p14="http://schemas.microsoft.com/office/powerpoint/2010/main" val="2910476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b="1" dirty="0">
                <a:solidFill>
                  <a:srgbClr val="7493E2"/>
                </a:solidFill>
                <a:effectLst>
                  <a:outerShdw blurRad="38100" dist="38100" dir="2700000" algn="tl">
                    <a:srgbClr val="DDDDDD"/>
                  </a:outerShdw>
                </a:effectLst>
              </a:rPr>
              <a:t>FIGURE 13-5</a:t>
            </a:r>
            <a:r>
              <a:rPr lang="en-US" sz="3200" b="1" dirty="0"/>
              <a:t>  Fundamental cost concepts</a:t>
            </a:r>
          </a:p>
        </p:txBody>
      </p:sp>
      <p:pic>
        <p:nvPicPr>
          <p:cNvPr id="6" name="Content Placeholder 5" descr="A text graphic explaining total cost, fixed cost, variable cost, and unit variable cost."/>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1487550"/>
            <a:ext cx="7543801" cy="4508500"/>
          </a:xfrm>
          <a:prstGeom prst="rect">
            <a:avLst/>
          </a:prstGeom>
        </p:spPr>
      </p:pic>
    </p:spTree>
    <p:extLst>
      <p:ext uri="{BB962C8B-B14F-4D97-AF65-F5344CB8AC3E}">
        <p14:creationId xmlns:p14="http://schemas.microsoft.com/office/powerpoint/2010/main" val="346568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76200"/>
            <a:ext cx="79803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a:defRPr/>
            </a:pPr>
            <a:endParaRPr lang="en-US" sz="2200" dirty="0">
              <a:solidFill>
                <a:srgbClr val="A50532"/>
              </a:solidFill>
            </a:endParaRPr>
          </a:p>
        </p:txBody>
      </p:sp>
      <p:sp>
        <p:nvSpPr>
          <p:cNvPr id="9" name="Title 8"/>
          <p:cNvSpPr>
            <a:spLocks noGrp="1"/>
          </p:cNvSpPr>
          <p:nvPr>
            <p:ph type="title"/>
          </p:nvPr>
        </p:nvSpPr>
        <p:spPr/>
        <p:txBody>
          <a:bodyPr/>
          <a:lstStyle/>
          <a:p>
            <a:r>
              <a:rPr lang="en-US" sz="2400" b="1" dirty="0">
                <a:solidFill>
                  <a:srgbClr val="00B0F0"/>
                </a:solidFill>
              </a:rPr>
              <a:t>STEP 3: DETERMINE COST, VOLUME, AND PROFIT RELATIONSHIPS</a:t>
            </a:r>
            <a:br>
              <a:rPr lang="en-US" sz="2800" b="1" dirty="0">
                <a:solidFill>
                  <a:srgbClr val="00B0F0"/>
                </a:solidFill>
              </a:rPr>
            </a:br>
            <a:r>
              <a:rPr lang="en-US" sz="2000" b="1" dirty="0">
                <a:solidFill>
                  <a:srgbClr val="00B0F0"/>
                </a:solidFill>
              </a:rPr>
              <a:t>BREAK-EVEN ANALYSIS</a:t>
            </a:r>
            <a:endParaRPr lang="en-US" sz="2400" b="1" dirty="0">
              <a:solidFill>
                <a:srgbClr val="00B0F0"/>
              </a:solidFill>
            </a:endParaRPr>
          </a:p>
        </p:txBody>
      </p:sp>
      <p:sp>
        <p:nvSpPr>
          <p:cNvPr id="10" name="Content Placeholder 9"/>
          <p:cNvSpPr>
            <a:spLocks noGrp="1"/>
          </p:cNvSpPr>
          <p:nvPr>
            <p:ph idx="1"/>
          </p:nvPr>
        </p:nvSpPr>
        <p:spPr>
          <a:xfrm>
            <a:off x="1524000" y="1778001"/>
            <a:ext cx="7112000" cy="1968500"/>
          </a:xfrm>
        </p:spPr>
        <p:txBody>
          <a:bodyPr/>
          <a:lstStyle/>
          <a:p>
            <a:pPr marL="0" indent="0">
              <a:buNone/>
            </a:pPr>
            <a:r>
              <a:rPr lang="en-US" dirty="0">
                <a:solidFill>
                  <a:srgbClr val="0064FF"/>
                </a:solidFill>
                <a:hlinkClick r:id="" action="ppaction://noaction"/>
              </a:rPr>
              <a:t>Break-Even Analysis</a:t>
            </a:r>
            <a:endParaRPr lang="en-US" dirty="0">
              <a:solidFill>
                <a:srgbClr val="0064FF"/>
              </a:solidFill>
            </a:endParaRPr>
          </a:p>
          <a:p>
            <a:pPr marL="0" indent="0">
              <a:buNone/>
            </a:pPr>
            <a:endParaRPr lang="en-US" dirty="0"/>
          </a:p>
          <a:p>
            <a:pPr marL="0" indent="0">
              <a:buNone/>
            </a:pPr>
            <a:r>
              <a:rPr lang="en-US" dirty="0"/>
              <a:t>Break-Even Point (BEP)</a:t>
            </a:r>
          </a:p>
          <a:p>
            <a:pPr marL="0" indent="0">
              <a:buNone/>
            </a:pPr>
            <a:endParaRPr lang="en-US" dirty="0"/>
          </a:p>
          <a:p>
            <a:pPr marL="0" indent="0">
              <a:buNone/>
            </a:pPr>
            <a:r>
              <a:rPr lang="en-US" dirty="0"/>
              <a:t>Break-Even Chart</a:t>
            </a:r>
          </a:p>
        </p:txBody>
      </p:sp>
      <p:graphicFrame>
        <p:nvGraphicFramePr>
          <p:cNvPr id="76806" name="Object 1040"/>
          <p:cNvGraphicFramePr>
            <a:graphicFrameLocks noChangeAspect="1"/>
          </p:cNvGraphicFramePr>
          <p:nvPr>
            <p:extLst>
              <p:ext uri="{D42A27DB-BD31-4B8C-83A1-F6EECF244321}">
                <p14:modId xmlns:p14="http://schemas.microsoft.com/office/powerpoint/2010/main" val="669100526"/>
              </p:ext>
            </p:extLst>
          </p:nvPr>
        </p:nvGraphicFramePr>
        <p:xfrm>
          <a:off x="1522615" y="4876800"/>
          <a:ext cx="6694488" cy="774700"/>
        </p:xfrm>
        <a:graphic>
          <a:graphicData uri="http://schemas.openxmlformats.org/presentationml/2006/ole">
            <mc:AlternateContent xmlns:mc="http://schemas.openxmlformats.org/markup-compatibility/2006">
              <mc:Choice xmlns:v="urn:schemas-microsoft-com:vml" Requires="v">
                <p:oleObj spid="_x0000_s4146" name="Equation" r:id="rId4" imgW="7497000" imgH="758520" progId="Equation.3">
                  <p:embed/>
                </p:oleObj>
              </mc:Choice>
              <mc:Fallback>
                <p:oleObj name="Equation" r:id="rId4" imgW="7497000" imgH="758520" progId="Equation.3">
                  <p:embed/>
                  <p:pic>
                    <p:nvPicPr>
                      <p:cNvPr id="76806" name="Object 10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615" y="4876800"/>
                        <a:ext cx="6694488" cy="774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97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1669" y="609011"/>
            <a:ext cx="7543800" cy="609600"/>
          </a:xfrm>
        </p:spPr>
        <p:txBody>
          <a:bodyPr/>
          <a:lstStyle/>
          <a:p>
            <a:pPr algn="l"/>
            <a:r>
              <a:rPr lang="en-US" sz="2400" b="1" dirty="0">
                <a:solidFill>
                  <a:srgbClr val="7493E2"/>
                </a:solidFill>
                <a:effectLst>
                  <a:outerShdw blurRad="38100" dist="38100" dir="2700000" algn="tl">
                    <a:srgbClr val="DDDDDD"/>
                  </a:outerShdw>
                </a:effectLst>
              </a:rPr>
              <a:t>FIGURE 13-6</a:t>
            </a:r>
            <a:r>
              <a:rPr lang="en-US" sz="2400" b="1" dirty="0"/>
              <a:t>  Calculating a break-even point for the picture frame store shows its profit starts at 400 framed pictures per year</a:t>
            </a:r>
          </a:p>
        </p:txBody>
      </p:sp>
      <p:pic>
        <p:nvPicPr>
          <p:cNvPr id="6" name="Picture 7" descr="A table calculating a break-even point for the picture frame shop in the text example"/>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19200" y="1981200"/>
            <a:ext cx="7801162" cy="3184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811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b="1" dirty="0">
                <a:solidFill>
                  <a:srgbClr val="7493E2"/>
                </a:solidFill>
                <a:effectLst>
                  <a:outerShdw blurRad="38100" dist="38100" dir="2700000" algn="tl">
                    <a:srgbClr val="DDDDDD"/>
                  </a:outerShdw>
                </a:effectLst>
              </a:rPr>
              <a:t>FIGURE 13-7</a:t>
            </a:r>
            <a:r>
              <a:rPr lang="en-US" sz="2400" b="1" dirty="0"/>
              <a:t>  Break-even analysis chart for a picture frame store shows the break-even point at 400 pictures</a:t>
            </a:r>
          </a:p>
        </p:txBody>
      </p:sp>
      <p:pic>
        <p:nvPicPr>
          <p:cNvPr id="6" name="Content Placeholder 5" descr="A line graph of the break-even analysis for a picture frame store. "/>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1295400"/>
            <a:ext cx="4656947" cy="4772854"/>
          </a:xfrm>
          <a:prstGeom prst="rect">
            <a:avLst/>
          </a:prstGeom>
        </p:spPr>
      </p:pic>
    </p:spTree>
    <p:extLst>
      <p:ext uri="{BB962C8B-B14F-4D97-AF65-F5344CB8AC3E}">
        <p14:creationId xmlns:p14="http://schemas.microsoft.com/office/powerpoint/2010/main" val="2986193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7" name="AutoShape 27"/>
          <p:cNvSpPr>
            <a:spLocks noChangeArrowheads="1"/>
          </p:cNvSpPr>
          <p:nvPr/>
        </p:nvSpPr>
        <p:spPr bwMode="auto">
          <a:xfrm>
            <a:off x="1143000" y="174180"/>
            <a:ext cx="7908131"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3200" b="1" dirty="0">
              <a:solidFill>
                <a:srgbClr val="A5053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021" y="2743200"/>
            <a:ext cx="3792280" cy="2514600"/>
          </a:xfrm>
          <a:prstGeom prst="rect">
            <a:avLst/>
          </a:prstGeom>
        </p:spPr>
      </p:pic>
      <p:sp>
        <p:nvSpPr>
          <p:cNvPr id="5" name="Title 4"/>
          <p:cNvSpPr>
            <a:spLocks noGrp="1"/>
          </p:cNvSpPr>
          <p:nvPr>
            <p:ph type="title"/>
          </p:nvPr>
        </p:nvSpPr>
        <p:spPr>
          <a:xfrm>
            <a:off x="1325165" y="427002"/>
            <a:ext cx="7543800" cy="609600"/>
          </a:xfrm>
        </p:spPr>
        <p:txBody>
          <a:bodyPr/>
          <a:lstStyle/>
          <a:p>
            <a:r>
              <a:rPr lang="en-US" sz="2400" b="1" dirty="0">
                <a:solidFill>
                  <a:srgbClr val="00B0F0"/>
                </a:solidFill>
              </a:rPr>
              <a:t>E-BOOKS AND E-CONOMICS:</a:t>
            </a:r>
            <a:br>
              <a:rPr lang="en-US" sz="2400" b="1" dirty="0">
                <a:solidFill>
                  <a:srgbClr val="00B0F0"/>
                </a:solidFill>
              </a:rPr>
            </a:br>
            <a:r>
              <a:rPr lang="en-US" sz="2400" b="1" dirty="0">
                <a:solidFill>
                  <a:srgbClr val="00B0F0"/>
                </a:solidFill>
              </a:rPr>
              <a:t>A TWISTED TALE OF PRICING FOR PROFIT</a:t>
            </a:r>
            <a:endParaRPr lang="en-US" sz="2400" dirty="0">
              <a:solidFill>
                <a:srgbClr val="00B0F0"/>
              </a:solidFill>
            </a:endParaRPr>
          </a:p>
        </p:txBody>
      </p:sp>
      <p:sp>
        <p:nvSpPr>
          <p:cNvPr id="7" name="Content Placeholder 6"/>
          <p:cNvSpPr>
            <a:spLocks noGrp="1"/>
          </p:cNvSpPr>
          <p:nvPr>
            <p:ph idx="1"/>
          </p:nvPr>
        </p:nvSpPr>
        <p:spPr>
          <a:xfrm>
            <a:off x="4686300" y="1739900"/>
            <a:ext cx="4000500" cy="4386263"/>
          </a:xfrm>
        </p:spPr>
        <p:txBody>
          <a:bodyPr/>
          <a:lstStyle/>
          <a:p>
            <a:pPr marL="0" indent="0">
              <a:buNone/>
            </a:pPr>
            <a:r>
              <a:rPr lang="en-US" sz="2400" b="1" dirty="0">
                <a:solidFill>
                  <a:srgbClr val="000000"/>
                </a:solidFill>
              </a:rPr>
              <a:t>E-Readers Were a Disruptive Change in Publishing</a:t>
            </a:r>
          </a:p>
          <a:p>
            <a:pPr marL="0" indent="0">
              <a:buNone/>
            </a:pPr>
            <a:endParaRPr lang="en-US" sz="2400" b="1" dirty="0">
              <a:solidFill>
                <a:srgbClr val="000000"/>
              </a:solidFill>
            </a:endParaRPr>
          </a:p>
          <a:p>
            <a:pPr marL="0" indent="0">
              <a:buNone/>
            </a:pPr>
            <a:r>
              <a:rPr lang="en-US" sz="2400" b="1" dirty="0">
                <a:solidFill>
                  <a:srgbClr val="000000"/>
                </a:solidFill>
              </a:rPr>
              <a:t>Change Began with Amazon’s Kindle and $9.99 eBooks</a:t>
            </a:r>
          </a:p>
          <a:p>
            <a:pPr marL="0" indent="0">
              <a:buNone/>
            </a:pPr>
            <a:endParaRPr lang="en-US" sz="2400" b="1" dirty="0">
              <a:solidFill>
                <a:srgbClr val="000000"/>
              </a:solidFill>
            </a:endParaRPr>
          </a:p>
          <a:p>
            <a:pPr marL="0" indent="0">
              <a:buNone/>
            </a:pPr>
            <a:r>
              <a:rPr lang="en-US" sz="2400" b="1" dirty="0">
                <a:solidFill>
                  <a:srgbClr val="000000"/>
                </a:solidFill>
              </a:rPr>
              <a:t>Today, Publisher Sets E-Book Prices and Pays Commission to Distributors</a:t>
            </a:r>
            <a:endParaRPr lang="en-US" sz="2400" dirty="0"/>
          </a:p>
        </p:txBody>
      </p:sp>
      <p:sp>
        <p:nvSpPr>
          <p:cNvPr id="8" name="Text Placeholder 8">
            <a:extLst>
              <a:ext uri="{FF2B5EF4-FFF2-40B4-BE49-F238E27FC236}">
                <a16:creationId xmlns:a16="http://schemas.microsoft.com/office/drawing/2014/main" id="{983862D5-0482-4E62-9A2B-D65275EFEAEF}"/>
              </a:ext>
            </a:extLst>
          </p:cNvPr>
          <p:cNvSpPr txBox="1">
            <a:spLocks/>
          </p:cNvSpPr>
          <p:nvPr/>
        </p:nvSpPr>
        <p:spPr>
          <a:xfrm>
            <a:off x="7640664" y="6621462"/>
            <a:ext cx="1503336" cy="2365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 </a:t>
            </a:r>
            <a:r>
              <a:rPr lang="en-US" sz="800" b="0" dirty="0" err="1">
                <a:solidFill>
                  <a:schemeClr val="bg2"/>
                </a:solidFill>
                <a:latin typeface="Calibri" panose="020F0502020204030204" pitchFamily="34" charset="0"/>
                <a:cs typeface="Calibri" panose="020F0502020204030204" pitchFamily="34" charset="0"/>
              </a:rPr>
              <a:t>Daniilantiq</a:t>
            </a:r>
            <a:r>
              <a:rPr lang="en-US" sz="800" b="0" dirty="0">
                <a:solidFill>
                  <a:schemeClr val="bg2"/>
                </a:solidFill>
                <a:latin typeface="Calibri" panose="020F0502020204030204" pitchFamily="34" charset="0"/>
                <a:cs typeface="Calibri" panose="020F0502020204030204" pitchFamily="34" charset="0"/>
              </a:rPr>
              <a:t>/Getty Images</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1363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14-1</a:t>
            </a:r>
            <a:r>
              <a:rPr lang="en-US" sz="2400" b="1" dirty="0"/>
              <a:t>  The six steps in setting price.  The first three steps were covered in Chapter 13, and the last three steps in this chapter.</a:t>
            </a:r>
            <a:endParaRPr lang="en-US" sz="1400" dirty="0"/>
          </a:p>
        </p:txBody>
      </p:sp>
      <p:pic>
        <p:nvPicPr>
          <p:cNvPr id="2" name="Picture 1" descr="A graphic listing the six steps in setting pric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360" y="1955800"/>
            <a:ext cx="7211440" cy="3616292"/>
          </a:xfrm>
          <a:prstGeom prst="rect">
            <a:avLst/>
          </a:prstGeom>
        </p:spPr>
      </p:pic>
    </p:spTree>
    <p:extLst>
      <p:ext uri="{BB962C8B-B14F-4D97-AF65-F5344CB8AC3E}">
        <p14:creationId xmlns:p14="http://schemas.microsoft.com/office/powerpoint/2010/main" val="2193279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64" name="AutoShape 1032"/>
          <p:cNvSpPr>
            <a:spLocks noChangeArrowheads="1"/>
          </p:cNvSpPr>
          <p:nvPr/>
        </p:nvSpPr>
        <p:spPr bwMode="auto">
          <a:xfrm>
            <a:off x="990600" y="213942"/>
            <a:ext cx="8060531"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000" dirty="0">
              <a:solidFill>
                <a:srgbClr val="A50532"/>
              </a:solidFill>
            </a:endParaRPr>
          </a:p>
        </p:txBody>
      </p:sp>
      <p:sp>
        <p:nvSpPr>
          <p:cNvPr id="10" name="Title 9"/>
          <p:cNvSpPr>
            <a:spLocks noGrp="1"/>
          </p:cNvSpPr>
          <p:nvPr>
            <p:ph type="title"/>
          </p:nvPr>
        </p:nvSpPr>
        <p:spPr/>
        <p:txBody>
          <a:bodyPr/>
          <a:lstStyle/>
          <a:p>
            <a:pPr>
              <a:defRPr/>
            </a:pPr>
            <a:r>
              <a:rPr lang="en-US" sz="2000" b="1" dirty="0">
                <a:solidFill>
                  <a:srgbClr val="00B0F0"/>
                </a:solidFill>
              </a:rPr>
              <a:t>LEARNING OBJECTIVES (LO)</a:t>
            </a:r>
            <a:br>
              <a:rPr lang="en-US" sz="2000" b="1" dirty="0">
                <a:solidFill>
                  <a:srgbClr val="00B0F0"/>
                </a:solidFill>
              </a:rPr>
            </a:br>
            <a:br>
              <a:rPr lang="en-US" sz="1100" b="1" dirty="0">
                <a:solidFill>
                  <a:srgbClr val="00B0F0"/>
                </a:solidFill>
              </a:rPr>
            </a:br>
            <a:r>
              <a:rPr lang="en-US" sz="2000" b="1" dirty="0">
                <a:solidFill>
                  <a:srgbClr val="00B0F0"/>
                </a:solidFill>
              </a:rPr>
              <a:t>AFTER READING CHAPTER 13, YOU SHOULD BE ABLE TO:</a:t>
            </a:r>
            <a:endParaRPr lang="en-US" sz="1800" b="1" dirty="0">
              <a:solidFill>
                <a:srgbClr val="00B0F0"/>
              </a:solidFill>
            </a:endParaRPr>
          </a:p>
        </p:txBody>
      </p:sp>
      <p:sp>
        <p:nvSpPr>
          <p:cNvPr id="11" name="Content Placeholder 10"/>
          <p:cNvSpPr>
            <a:spLocks noGrp="1"/>
          </p:cNvSpPr>
          <p:nvPr>
            <p:ph idx="1"/>
          </p:nvPr>
        </p:nvSpPr>
        <p:spPr>
          <a:xfrm>
            <a:off x="1295400" y="1524000"/>
            <a:ext cx="7239000" cy="4092205"/>
          </a:xfrm>
        </p:spPr>
        <p:txBody>
          <a:bodyPr/>
          <a:lstStyle/>
          <a:p>
            <a:pPr marL="514350" indent="-514350">
              <a:buFont typeface="+mj-lt"/>
              <a:buAutoNum type="arabicPeriod"/>
            </a:pPr>
            <a:r>
              <a:rPr lang="en-US" sz="2400" dirty="0"/>
              <a:t>Identify the elements that make up a price.</a:t>
            </a:r>
          </a:p>
          <a:p>
            <a:pPr marL="514350" indent="-514350">
              <a:buFont typeface="+mj-lt"/>
              <a:buAutoNum type="arabicPeriod"/>
            </a:pPr>
            <a:r>
              <a:rPr lang="en-US" sz="2400" dirty="0"/>
              <a:t>Recognize the objectives a firm has in setting prices and the constraints that restrict the range of prices a firm can charge.</a:t>
            </a:r>
          </a:p>
          <a:p>
            <a:pPr marL="514350" indent="-514350">
              <a:buFont typeface="+mj-lt"/>
              <a:buAutoNum type="arabicPeriod"/>
            </a:pPr>
            <a:r>
              <a:rPr lang="en-US" sz="2400" dirty="0"/>
              <a:t>Explain what a demand curve is and the roles of revenues in pricing decisions.</a:t>
            </a:r>
          </a:p>
          <a:p>
            <a:pPr marL="514350" indent="-514350">
              <a:buFont typeface="+mj-lt"/>
              <a:buAutoNum type="arabicPeriod"/>
            </a:pPr>
            <a:r>
              <a:rPr lang="en-US" sz="2400" dirty="0"/>
              <a:t>Describe what price elasticity of demand means to a manager facing a pricing decision.</a:t>
            </a:r>
          </a:p>
          <a:p>
            <a:pPr marL="514350" indent="-514350">
              <a:buFont typeface="+mj-lt"/>
              <a:buAutoNum type="arabicPeriod"/>
            </a:pPr>
            <a:r>
              <a:rPr lang="en-US" sz="2400" dirty="0"/>
              <a:t>Explain the role of costs in pricing decisions and describe how various combinations of price, fixed cost, and unit variable cost affect a firm</a:t>
            </a:r>
            <a:r>
              <a:rPr lang="ja-JP" altLang="en-US" sz="2400" dirty="0"/>
              <a:t>’</a:t>
            </a:r>
            <a:r>
              <a:rPr lang="en-US" altLang="ja-JP" sz="2400" dirty="0"/>
              <a:t>s break-even point.</a:t>
            </a:r>
            <a:endParaRPr lang="en-US" sz="2400" dirty="0"/>
          </a:p>
          <a:p>
            <a:pPr marL="514350" indent="-514350">
              <a:buFont typeface="+mj-lt"/>
              <a:buAutoNum type="arabicPeriod"/>
            </a:pPr>
            <a:endParaRPr lang="en-US" sz="2400" b="1" dirty="0"/>
          </a:p>
        </p:txBody>
      </p:sp>
    </p:spTree>
    <p:extLst>
      <p:ext uri="{BB962C8B-B14F-4D97-AF65-F5344CB8AC3E}">
        <p14:creationId xmlns:p14="http://schemas.microsoft.com/office/powerpoint/2010/main" val="125103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3200" dirty="0">
                <a:solidFill>
                  <a:srgbClr val="7493E2"/>
                </a:solidFill>
                <a:effectLst>
                  <a:outerShdw blurRad="38100" dist="38100" dir="2700000" algn="tl">
                    <a:srgbClr val="DDDDDD"/>
                  </a:outerShdw>
                </a:effectLst>
              </a:rPr>
              <a:t>FIGURE 14-2</a:t>
            </a:r>
            <a:r>
              <a:rPr lang="en-US" sz="3200" b="1" dirty="0"/>
              <a:t>  Four approaches for selecting an approximate price level</a:t>
            </a:r>
            <a:endParaRPr lang="en-US" sz="1800" dirty="0"/>
          </a:p>
        </p:txBody>
      </p:sp>
      <p:pic>
        <p:nvPicPr>
          <p:cNvPr id="2" name="Picture 1" descr="A graphic showing the four approaches for selecting an approximate price level. They are 1. Demand oriented approaches: skimming, penetration, prestige, price lining, odd-even, target, bundle, yield management.&#10;2. Cost-oriented approaches: standard markup, cost-plus, experience curve.&#10;3. Profit-oriented approaches: target profit, target return on sales, target return on investment.&#10;4. Competition-oriented approaches: customary; above, at, or below market; loss lea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905001"/>
            <a:ext cx="6858000" cy="3048000"/>
          </a:xfrm>
          <a:prstGeom prst="rect">
            <a:avLst/>
          </a:prstGeom>
        </p:spPr>
      </p:pic>
    </p:spTree>
    <p:extLst>
      <p:ext uri="{BB962C8B-B14F-4D97-AF65-F5344CB8AC3E}">
        <p14:creationId xmlns:p14="http://schemas.microsoft.com/office/powerpoint/2010/main" val="37778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91916"/>
            <a:ext cx="79803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200" b="1" dirty="0">
              <a:solidFill>
                <a:srgbClr val="A50532"/>
              </a:solidFill>
            </a:endParaRPr>
          </a:p>
        </p:txBody>
      </p:sp>
      <p:sp>
        <p:nvSpPr>
          <p:cNvPr id="11" name="Title 10"/>
          <p:cNvSpPr>
            <a:spLocks noGrp="1"/>
          </p:cNvSpPr>
          <p:nvPr>
            <p:ph type="title"/>
          </p:nvPr>
        </p:nvSpPr>
        <p:spPr/>
        <p:txBody>
          <a:bodyPr/>
          <a:lstStyle/>
          <a:p>
            <a:r>
              <a:rPr lang="en-US" sz="2400" b="1" dirty="0">
                <a:solidFill>
                  <a:srgbClr val="00B0F0"/>
                </a:solidFill>
              </a:rPr>
              <a:t>STEP 4: SELECT AN APPROPRIATE</a:t>
            </a:r>
            <a:br>
              <a:rPr lang="en-US" sz="2400" b="1" dirty="0">
                <a:solidFill>
                  <a:srgbClr val="00B0F0"/>
                </a:solidFill>
              </a:rPr>
            </a:br>
            <a:r>
              <a:rPr lang="en-US" sz="2400" b="1" dirty="0">
                <a:solidFill>
                  <a:srgbClr val="00B0F0"/>
                </a:solidFill>
              </a:rPr>
              <a:t>PRICE LEVEL</a:t>
            </a:r>
            <a:br>
              <a:rPr lang="en-US" sz="2800" b="1" dirty="0">
                <a:solidFill>
                  <a:srgbClr val="00B0F0"/>
                </a:solidFill>
              </a:rPr>
            </a:br>
            <a:r>
              <a:rPr lang="en-US" sz="2000" b="1" dirty="0">
                <a:solidFill>
                  <a:srgbClr val="00B0F0"/>
                </a:solidFill>
              </a:rPr>
              <a:t>DEMAND-ORIENTED PRICING APPROACHES (1 of 2)</a:t>
            </a:r>
          </a:p>
        </p:txBody>
      </p:sp>
      <p:sp>
        <p:nvSpPr>
          <p:cNvPr id="12" name="Content Placeholder 11"/>
          <p:cNvSpPr>
            <a:spLocks noGrp="1"/>
          </p:cNvSpPr>
          <p:nvPr>
            <p:ph idx="1"/>
          </p:nvPr>
        </p:nvSpPr>
        <p:spPr>
          <a:xfrm>
            <a:off x="1371600" y="1936432"/>
            <a:ext cx="6865135" cy="2653748"/>
          </a:xfrm>
        </p:spPr>
        <p:txBody>
          <a:bodyPr/>
          <a:lstStyle/>
          <a:p>
            <a:pPr marL="0" indent="0">
              <a:buNone/>
            </a:pPr>
            <a:r>
              <a:rPr lang="en-US" b="1" dirty="0">
                <a:solidFill>
                  <a:srgbClr val="0064FF"/>
                </a:solidFill>
                <a:hlinkClick r:id="" action="ppaction://noaction"/>
              </a:rPr>
              <a:t>Skimming Pricing</a:t>
            </a:r>
            <a:endParaRPr lang="en-US" b="1" dirty="0">
              <a:solidFill>
                <a:srgbClr val="0064FF"/>
              </a:solidFill>
            </a:endParaRP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Penetration Pricing</a:t>
            </a:r>
            <a:endParaRPr lang="en-US" b="1" dirty="0">
              <a:solidFill>
                <a:srgbClr val="0064FF"/>
              </a:solidFill>
            </a:endParaRP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Prestige Pricing</a:t>
            </a:r>
            <a:endParaRPr lang="en-US" b="1" dirty="0">
              <a:solidFill>
                <a:srgbClr val="0064FF"/>
              </a:solidFill>
            </a:endParaRP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Price Lining</a:t>
            </a:r>
            <a:endParaRPr lang="en-US" dirty="0"/>
          </a:p>
        </p:txBody>
      </p:sp>
      <p:sp>
        <p:nvSpPr>
          <p:cNvPr id="8" name="Text Placeholder 10">
            <a:extLst>
              <a:ext uri="{FF2B5EF4-FFF2-40B4-BE49-F238E27FC236}">
                <a16:creationId xmlns:a16="http://schemas.microsoft.com/office/drawing/2014/main" id="{BA037E47-08D4-4D85-9528-BEC96A2D0E93}"/>
              </a:ext>
            </a:extLst>
          </p:cNvPr>
          <p:cNvSpPr txBox="1">
            <a:spLocks/>
          </p:cNvSpPr>
          <p:nvPr/>
        </p:nvSpPr>
        <p:spPr>
          <a:xfrm>
            <a:off x="5715000" y="4678127"/>
            <a:ext cx="2417175" cy="152400"/>
          </a:xfrm>
          <a:prstGeom prst="rect">
            <a:avLst/>
          </a:prstGeom>
        </p:spPr>
        <p:txBody>
          <a:bodyPr lIns="0" tIns="0" rIns="0" bIns="0"/>
          <a:lstStyle>
            <a:lvl1pPr marL="0" indent="0" algn="ctr" defTabSz="457200" rtl="0" eaLnBrk="1" latinLnBrk="0" hangingPunct="1">
              <a:spcBef>
                <a:spcPct val="20000"/>
              </a:spcBef>
              <a:buFont typeface="Arial"/>
              <a:buNone/>
              <a:defRPr sz="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Rolex Ad</a:t>
            </a:r>
          </a:p>
          <a:p>
            <a:endParaRPr lang="en-US" sz="1800" dirty="0"/>
          </a:p>
          <a:p>
            <a:pPr fontAlgn="auto">
              <a:spcAft>
                <a:spcPts val="0"/>
              </a:spcAft>
            </a:pPr>
            <a:endParaRPr lang="en-US" dirty="0"/>
          </a:p>
        </p:txBody>
      </p:sp>
      <p:pic>
        <p:nvPicPr>
          <p:cNvPr id="14" name="Picture 14" descr="Click for the Rolex ad.">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245" y="5070874"/>
            <a:ext cx="798512"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811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6800" y="173038"/>
            <a:ext cx="7620000" cy="1143000"/>
          </a:xfrm>
        </p:spPr>
        <p:txBody>
          <a:bodyPr/>
          <a:lstStyle/>
          <a:p>
            <a:pPr algn="l"/>
            <a:r>
              <a:rPr lang="en-US" sz="2400" dirty="0">
                <a:solidFill>
                  <a:srgbClr val="7493E2"/>
                </a:solidFill>
                <a:effectLst>
                  <a:outerShdw blurRad="38100" dist="38100" dir="2700000" algn="tl">
                    <a:srgbClr val="DDDDDD"/>
                  </a:outerShdw>
                </a:effectLst>
              </a:rPr>
              <a:t>FIGURE 14-3</a:t>
            </a:r>
            <a:r>
              <a:rPr lang="en-US" sz="2400" b="1" dirty="0"/>
              <a:t>  For prestige pricing, the demand curve for high-quality products is backwards sloping</a:t>
            </a:r>
            <a:endParaRPr lang="en-US" sz="2400" dirty="0"/>
          </a:p>
        </p:txBody>
      </p:sp>
      <p:pic>
        <p:nvPicPr>
          <p:cNvPr id="705543" name="Picture 7" descr="A graph of a prestige pricing demand curve. "/>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8800" y="1316038"/>
            <a:ext cx="5841999" cy="514011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loud 1">
            <a:extLst>
              <a:ext uri="{FF2B5EF4-FFF2-40B4-BE49-F238E27FC236}">
                <a16:creationId xmlns:a16="http://schemas.microsoft.com/office/drawing/2014/main" id="{62352D33-D526-994F-A41D-D38DD2DD1554}"/>
              </a:ext>
            </a:extLst>
          </p:cNvPr>
          <p:cNvSpPr/>
          <p:nvPr/>
        </p:nvSpPr>
        <p:spPr bwMode="auto">
          <a:xfrm>
            <a:off x="5486400" y="3314595"/>
            <a:ext cx="1981200" cy="11430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“sweet spot”</a:t>
            </a:r>
          </a:p>
        </p:txBody>
      </p:sp>
    </p:spTree>
    <p:extLst>
      <p:ext uri="{BB962C8B-B14F-4D97-AF65-F5344CB8AC3E}">
        <p14:creationId xmlns:p14="http://schemas.microsoft.com/office/powerpoint/2010/main" val="122681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dirty="0">
                <a:solidFill>
                  <a:srgbClr val="7493E2"/>
                </a:solidFill>
                <a:effectLst>
                  <a:outerShdw blurRad="38100" dist="38100" dir="2700000" algn="tl">
                    <a:srgbClr val="DDDDDD"/>
                  </a:outerShdw>
                </a:effectLst>
              </a:rPr>
              <a:t>FIGURE 14-4</a:t>
            </a:r>
            <a:r>
              <a:rPr lang="en-US" sz="2400" b="1" dirty="0"/>
              <a:t>  For price lining, the demand curve is elastic at each price point but inelastic between price points</a:t>
            </a:r>
            <a:endParaRPr lang="en-US" sz="2400" dirty="0"/>
          </a:p>
        </p:txBody>
      </p:sp>
      <p:pic>
        <p:nvPicPr>
          <p:cNvPr id="707587" name="Picture 3" descr="A graph of a price lining demand curve. "/>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40137" y="1371600"/>
            <a:ext cx="5663962" cy="506078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loud 1">
            <a:extLst>
              <a:ext uri="{FF2B5EF4-FFF2-40B4-BE49-F238E27FC236}">
                <a16:creationId xmlns:a16="http://schemas.microsoft.com/office/drawing/2014/main" id="{18E51ABC-AA73-8045-A6F3-9B22CB4B69EE}"/>
              </a:ext>
            </a:extLst>
          </p:cNvPr>
          <p:cNvSpPr/>
          <p:nvPr/>
        </p:nvSpPr>
        <p:spPr bwMode="auto">
          <a:xfrm>
            <a:off x="5105400" y="2895600"/>
            <a:ext cx="2438400" cy="9144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ea typeface="ＭＳ Ｐゴシック" charset="-128"/>
                <a:cs typeface="ＭＳ Ｐゴシック" charset="-128"/>
              </a:rPr>
              <a:t>Pricing to a “sweet spot”</a:t>
            </a:r>
          </a:p>
        </p:txBody>
      </p:sp>
      <p:sp>
        <p:nvSpPr>
          <p:cNvPr id="3" name="TextBox 2">
            <a:extLst>
              <a:ext uri="{FF2B5EF4-FFF2-40B4-BE49-F238E27FC236}">
                <a16:creationId xmlns:a16="http://schemas.microsoft.com/office/drawing/2014/main" id="{673A7151-A546-0A40-84FD-DD215B37E008}"/>
              </a:ext>
            </a:extLst>
          </p:cNvPr>
          <p:cNvSpPr txBox="1"/>
          <p:nvPr/>
        </p:nvSpPr>
        <p:spPr>
          <a:xfrm>
            <a:off x="3048000" y="2351157"/>
            <a:ext cx="2751074" cy="707886"/>
          </a:xfrm>
          <a:prstGeom prst="rect">
            <a:avLst/>
          </a:prstGeom>
          <a:noFill/>
        </p:spPr>
        <p:txBody>
          <a:bodyPr wrap="none" rtlCol="0">
            <a:spAutoFit/>
          </a:bodyPr>
          <a:lstStyle/>
          <a:p>
            <a:r>
              <a:rPr lang="en-US" sz="2000" dirty="0"/>
              <a:t>iPhone 10XS, 10XR, 8</a:t>
            </a:r>
          </a:p>
          <a:p>
            <a:endParaRPr lang="en-US" sz="2000" dirty="0"/>
          </a:p>
        </p:txBody>
      </p:sp>
    </p:spTree>
    <p:extLst>
      <p:ext uri="{BB962C8B-B14F-4D97-AF65-F5344CB8AC3E}">
        <p14:creationId xmlns:p14="http://schemas.microsoft.com/office/powerpoint/2010/main" val="2044213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90600" y="211138"/>
            <a:ext cx="7696200" cy="1143000"/>
          </a:xfrm>
        </p:spPr>
        <p:txBody>
          <a:bodyPr/>
          <a:lstStyle/>
          <a:p>
            <a:pPr algn="l"/>
            <a:r>
              <a:rPr lang="en-US" sz="2400" dirty="0">
                <a:solidFill>
                  <a:srgbClr val="7493E2"/>
                </a:solidFill>
                <a:effectLst>
                  <a:outerShdw blurRad="38100" dist="38100" dir="2700000" algn="tl">
                    <a:srgbClr val="DDDDDD"/>
                  </a:outerShdw>
                </a:effectLst>
              </a:rPr>
              <a:t>FIGURE 14-5</a:t>
            </a:r>
            <a:r>
              <a:rPr lang="en-US" sz="2400" b="1" dirty="0"/>
              <a:t>  Results of a spreadsheet simulation to select a price that will achieve a target return on investment</a:t>
            </a:r>
            <a:endParaRPr lang="en-US" sz="2400" dirty="0"/>
          </a:p>
        </p:txBody>
      </p:sp>
      <p:pic>
        <p:nvPicPr>
          <p:cNvPr id="5" name="Picture 15" descr=" A spreadsheet using financial element data to calculate assumptions and results for last year and four columns (A, B, C, D).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0200" y="1390924"/>
            <a:ext cx="6705600" cy="469653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0525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71634" y="114414"/>
            <a:ext cx="8056563" cy="13716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endParaRPr lang="en-US" sz="2200" b="1" dirty="0">
              <a:solidFill>
                <a:srgbClr val="A50532"/>
              </a:solidFill>
            </a:endParaRPr>
          </a:p>
        </p:txBody>
      </p:sp>
      <p:sp>
        <p:nvSpPr>
          <p:cNvPr id="9" name="Title 8"/>
          <p:cNvSpPr>
            <a:spLocks noGrp="1"/>
          </p:cNvSpPr>
          <p:nvPr>
            <p:ph type="title"/>
          </p:nvPr>
        </p:nvSpPr>
        <p:spPr/>
        <p:txBody>
          <a:bodyPr/>
          <a:lstStyle/>
          <a:p>
            <a:r>
              <a:rPr lang="en-US" sz="2400" b="1" dirty="0">
                <a:solidFill>
                  <a:srgbClr val="00B0F0"/>
                </a:solidFill>
              </a:rPr>
              <a:t>STEP 4: SELECT AN APPROPRIATE</a:t>
            </a:r>
            <a:br>
              <a:rPr lang="en-US" sz="2400" b="1" dirty="0">
                <a:solidFill>
                  <a:srgbClr val="00B0F0"/>
                </a:solidFill>
              </a:rPr>
            </a:br>
            <a:r>
              <a:rPr lang="en-US" sz="2400" b="1" dirty="0">
                <a:solidFill>
                  <a:srgbClr val="00B0F0"/>
                </a:solidFill>
              </a:rPr>
              <a:t>PRICE LEVEL</a:t>
            </a:r>
            <a:br>
              <a:rPr lang="en-US" sz="2800" b="1" dirty="0">
                <a:solidFill>
                  <a:srgbClr val="00B0F0"/>
                </a:solidFill>
              </a:rPr>
            </a:br>
            <a:r>
              <a:rPr lang="en-US" sz="2000" b="1" dirty="0">
                <a:solidFill>
                  <a:srgbClr val="00B0F0"/>
                </a:solidFill>
              </a:rPr>
              <a:t>COMPETITION-ORIENTED PRICING APPROACHES</a:t>
            </a:r>
            <a:endParaRPr lang="en-US" sz="2400" dirty="0">
              <a:solidFill>
                <a:srgbClr val="00B0F0"/>
              </a:solidFill>
            </a:endParaRPr>
          </a:p>
        </p:txBody>
      </p:sp>
      <p:sp>
        <p:nvSpPr>
          <p:cNvPr id="10" name="Content Placeholder 9"/>
          <p:cNvSpPr>
            <a:spLocks noGrp="1"/>
          </p:cNvSpPr>
          <p:nvPr>
            <p:ph idx="1"/>
          </p:nvPr>
        </p:nvSpPr>
        <p:spPr>
          <a:xfrm>
            <a:off x="1371600" y="1943100"/>
            <a:ext cx="5486400" cy="4081463"/>
          </a:xfrm>
        </p:spPr>
        <p:txBody>
          <a:bodyPr/>
          <a:lstStyle/>
          <a:p>
            <a:pPr marL="0" indent="0">
              <a:buNone/>
            </a:pPr>
            <a:r>
              <a:rPr lang="en-US" b="1" dirty="0">
                <a:solidFill>
                  <a:srgbClr val="0064FF"/>
                </a:solidFill>
                <a:hlinkClick r:id="" action="ppaction://noaction"/>
              </a:rPr>
              <a:t>Customary Pricing</a:t>
            </a:r>
            <a:endParaRPr lang="en-US" b="1" dirty="0">
              <a:solidFill>
                <a:srgbClr val="0064FF"/>
              </a:solidFill>
            </a:endParaRP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Above-, At-, or Below-Market Pricing</a:t>
            </a:r>
            <a:endParaRPr lang="en-US" b="1" dirty="0">
              <a:solidFill>
                <a:srgbClr val="0064FF"/>
              </a:solidFill>
            </a:endParaRP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Loss-Leader Pricing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178" y="1759857"/>
            <a:ext cx="1720814" cy="4412343"/>
          </a:xfrm>
          <a:prstGeom prst="rect">
            <a:avLst/>
          </a:prstGeom>
        </p:spPr>
      </p:pic>
      <p:sp>
        <p:nvSpPr>
          <p:cNvPr id="7" name="Text Placeholder 8">
            <a:extLst>
              <a:ext uri="{FF2B5EF4-FFF2-40B4-BE49-F238E27FC236}">
                <a16:creationId xmlns:a16="http://schemas.microsoft.com/office/drawing/2014/main" id="{93170B8F-1B1B-4E64-87ED-1EDCEAE174A2}"/>
              </a:ext>
            </a:extLst>
          </p:cNvPr>
          <p:cNvSpPr txBox="1">
            <a:spLocks/>
          </p:cNvSpPr>
          <p:nvPr/>
        </p:nvSpPr>
        <p:spPr>
          <a:xfrm>
            <a:off x="1198268" y="6339681"/>
            <a:ext cx="2464231" cy="2746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 McGraw-Hill Education/Mike Hruby, photographer</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502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1066800" y="160338"/>
            <a:ext cx="7980363"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457200" algn="ctr" eaLnBrk="1" hangingPunct="1">
              <a:lnSpc>
                <a:spcPct val="105000"/>
              </a:lnSpc>
              <a:spcBef>
                <a:spcPct val="30000"/>
              </a:spcBef>
            </a:pPr>
            <a:endParaRPr lang="en-US" b="1" dirty="0">
              <a:solidFill>
                <a:schemeClr val="accent2"/>
              </a:solidFill>
            </a:endParaRPr>
          </a:p>
        </p:txBody>
      </p:sp>
      <p:sp>
        <p:nvSpPr>
          <p:cNvPr id="10" name="Title 9"/>
          <p:cNvSpPr>
            <a:spLocks noGrp="1"/>
          </p:cNvSpPr>
          <p:nvPr>
            <p:ph type="title"/>
          </p:nvPr>
        </p:nvSpPr>
        <p:spPr/>
        <p:txBody>
          <a:bodyPr/>
          <a:lstStyle/>
          <a:p>
            <a:r>
              <a:rPr lang="en-US" sz="2800" b="1" dirty="0">
                <a:solidFill>
                  <a:srgbClr val="00B0F0"/>
                </a:solidFill>
              </a:rPr>
              <a:t>APPLYING MARKETING METRICS</a:t>
            </a:r>
            <a:br>
              <a:rPr lang="en-US" sz="2800" b="1" dirty="0">
                <a:solidFill>
                  <a:srgbClr val="00B0F0"/>
                </a:solidFill>
              </a:rPr>
            </a:br>
            <a:r>
              <a:rPr lang="en-US" sz="2000" b="1" dirty="0">
                <a:solidFill>
                  <a:srgbClr val="00B0F0"/>
                </a:solidFill>
              </a:rPr>
              <a:t>Are Red Bull Prices Above, At, or Below the Market?</a:t>
            </a:r>
          </a:p>
        </p:txBody>
      </p:sp>
      <p:sp>
        <p:nvSpPr>
          <p:cNvPr id="11" name="Content Placeholder 10"/>
          <p:cNvSpPr>
            <a:spLocks noGrp="1"/>
          </p:cNvSpPr>
          <p:nvPr>
            <p:ph idx="1"/>
          </p:nvPr>
        </p:nvSpPr>
        <p:spPr>
          <a:xfrm>
            <a:off x="2713567" y="1600201"/>
            <a:ext cx="4889500" cy="520699"/>
          </a:xfrm>
        </p:spPr>
        <p:txBody>
          <a:bodyPr/>
          <a:lstStyle/>
          <a:p>
            <a:pPr marL="0" indent="0" algn="ctr">
              <a:buNone/>
            </a:pPr>
            <a:r>
              <a:rPr lang="en-US" sz="2400" b="1" dirty="0"/>
              <a:t>Price Premium (%)</a:t>
            </a:r>
            <a:endParaRPr lang="en-US" sz="2400" dirty="0"/>
          </a:p>
        </p:txBody>
      </p:sp>
      <p:graphicFrame>
        <p:nvGraphicFramePr>
          <p:cNvPr id="470052" name="Object 37"/>
          <p:cNvGraphicFramePr>
            <a:graphicFrameLocks noChangeAspect="1"/>
          </p:cNvGraphicFramePr>
          <p:nvPr/>
        </p:nvGraphicFramePr>
        <p:xfrm>
          <a:off x="1391056" y="2247900"/>
          <a:ext cx="6669087" cy="635000"/>
        </p:xfrm>
        <a:graphic>
          <a:graphicData uri="http://schemas.openxmlformats.org/presentationml/2006/ole">
            <mc:AlternateContent xmlns:mc="http://schemas.openxmlformats.org/markup-compatibility/2006">
              <mc:Choice xmlns:v="urn:schemas-microsoft-com:vml" Requires="v">
                <p:oleObj spid="_x0000_s6193" name="Equation" r:id="rId4" imgW="6655680" imgH="621360" progId="Equation.3">
                  <p:embed/>
                </p:oleObj>
              </mc:Choice>
              <mc:Fallback>
                <p:oleObj name="Equation" r:id="rId4" imgW="6655680" imgH="621360" progId="Equation.3">
                  <p:embed/>
                  <p:pic>
                    <p:nvPicPr>
                      <p:cNvPr id="470052"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1056" y="2247900"/>
                        <a:ext cx="6669087" cy="6350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 name="Picture 1" descr="A bar graph lists the 2009/2010 selected brand price premium results for three brands. Rockstar. 2009 negative 11.1 percent. 2010 negative 12.5 percent. Monster. 2009 negative 5.6 percent. 2010 negative 5.3 percent. Red Bull. 2009 12.1 percent. 2010 15.2 percen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3276600"/>
            <a:ext cx="2563523" cy="2254573"/>
          </a:xfrm>
          <a:prstGeom prst="rect">
            <a:avLst/>
          </a:prstGeom>
        </p:spPr>
      </p:pic>
      <p:graphicFrame>
        <p:nvGraphicFramePr>
          <p:cNvPr id="3" name="Table 2"/>
          <p:cNvGraphicFramePr>
            <a:graphicFrameLocks noGrp="1"/>
          </p:cNvGraphicFramePr>
          <p:nvPr/>
        </p:nvGraphicFramePr>
        <p:xfrm>
          <a:off x="3702457" y="3363579"/>
          <a:ext cx="4772455" cy="2254573"/>
        </p:xfrm>
        <a:graphic>
          <a:graphicData uri="http://schemas.openxmlformats.org/drawingml/2006/table">
            <a:tbl>
              <a:tblPr firstRow="1" bandRow="1">
                <a:tableStyleId>{5C22544A-7EE6-4342-B048-85BDC9FD1C3A}</a:tableStyleId>
              </a:tblPr>
              <a:tblGrid>
                <a:gridCol w="954491">
                  <a:extLst>
                    <a:ext uri="{9D8B030D-6E8A-4147-A177-3AD203B41FA5}">
                      <a16:colId xmlns:a16="http://schemas.microsoft.com/office/drawing/2014/main" val="20000"/>
                    </a:ext>
                  </a:extLst>
                </a:gridCol>
                <a:gridCol w="954491">
                  <a:extLst>
                    <a:ext uri="{9D8B030D-6E8A-4147-A177-3AD203B41FA5}">
                      <a16:colId xmlns:a16="http://schemas.microsoft.com/office/drawing/2014/main" val="20001"/>
                    </a:ext>
                  </a:extLst>
                </a:gridCol>
                <a:gridCol w="954491">
                  <a:extLst>
                    <a:ext uri="{9D8B030D-6E8A-4147-A177-3AD203B41FA5}">
                      <a16:colId xmlns:a16="http://schemas.microsoft.com/office/drawing/2014/main" val="20002"/>
                    </a:ext>
                  </a:extLst>
                </a:gridCol>
                <a:gridCol w="954491">
                  <a:extLst>
                    <a:ext uri="{9D8B030D-6E8A-4147-A177-3AD203B41FA5}">
                      <a16:colId xmlns:a16="http://schemas.microsoft.com/office/drawing/2014/main" val="20003"/>
                    </a:ext>
                  </a:extLst>
                </a:gridCol>
                <a:gridCol w="954491">
                  <a:extLst>
                    <a:ext uri="{9D8B030D-6E8A-4147-A177-3AD203B41FA5}">
                      <a16:colId xmlns:a16="http://schemas.microsoft.com/office/drawing/2014/main" val="20004"/>
                    </a:ext>
                  </a:extLst>
                </a:gridCol>
              </a:tblGrid>
              <a:tr h="313858">
                <a:tc>
                  <a:txBody>
                    <a:bodyPr/>
                    <a:lstStyle/>
                    <a:p>
                      <a:endParaRPr lang="en-US" sz="1000" dirty="0">
                        <a:solidFill>
                          <a:srgbClr val="000000"/>
                        </a:solidFill>
                      </a:endParaRPr>
                    </a:p>
                  </a:txBody>
                  <a:tcPr/>
                </a:tc>
                <a:tc>
                  <a:txBody>
                    <a:bodyPr/>
                    <a:lstStyle/>
                    <a:p>
                      <a:r>
                        <a:rPr lang="en-US" sz="1000" dirty="0">
                          <a:solidFill>
                            <a:srgbClr val="000000"/>
                          </a:solidFill>
                        </a:rPr>
                        <a:t>Dollar Sales</a:t>
                      </a:r>
                    </a:p>
                  </a:txBody>
                  <a:tcPr/>
                </a:tc>
                <a:tc>
                  <a:txBody>
                    <a:bodyPr/>
                    <a:lstStyle/>
                    <a:p>
                      <a:r>
                        <a:rPr lang="en-US" sz="1000" dirty="0">
                          <a:solidFill>
                            <a:srgbClr val="000000"/>
                          </a:solidFill>
                        </a:rPr>
                        <a:t>Market Share</a:t>
                      </a:r>
                    </a:p>
                  </a:txBody>
                  <a:tcPr/>
                </a:tc>
                <a:tc>
                  <a:txBody>
                    <a:bodyPr/>
                    <a:lstStyle/>
                    <a:p>
                      <a:r>
                        <a:rPr lang="en-US" sz="1000" dirty="0">
                          <a:solidFill>
                            <a:srgbClr val="000000"/>
                          </a:solidFill>
                        </a:rPr>
                        <a:t>Unit Volume</a:t>
                      </a:r>
                    </a:p>
                  </a:txBody>
                  <a:tcPr/>
                </a:tc>
                <a:tc>
                  <a:txBody>
                    <a:bodyPr/>
                    <a:lstStyle/>
                    <a:p>
                      <a:r>
                        <a:rPr lang="en-US" sz="1000" dirty="0">
                          <a:solidFill>
                            <a:srgbClr val="000000"/>
                          </a:solidFill>
                        </a:rPr>
                        <a:t>Market Share</a:t>
                      </a:r>
                    </a:p>
                  </a:txBody>
                  <a:tcPr/>
                </a:tc>
                <a:extLst>
                  <a:ext uri="{0D108BD9-81ED-4DB2-BD59-A6C34878D82A}">
                    <a16:rowId xmlns:a16="http://schemas.microsoft.com/office/drawing/2014/main" val="10000"/>
                  </a:ext>
                </a:extLst>
              </a:tr>
              <a:tr h="289043">
                <a:tc>
                  <a:txBody>
                    <a:bodyPr/>
                    <a:lstStyle/>
                    <a:p>
                      <a:r>
                        <a:rPr lang="en-US" sz="1000" dirty="0">
                          <a:solidFill>
                            <a:srgbClr val="000000"/>
                          </a:solidFill>
                        </a:rPr>
                        <a:t>Brand</a:t>
                      </a:r>
                    </a:p>
                  </a:txBody>
                  <a:tcPr/>
                </a:tc>
                <a:tc>
                  <a:txBody>
                    <a:bodyPr/>
                    <a:lstStyle/>
                    <a:p>
                      <a:r>
                        <a:rPr lang="en-US" sz="1000" dirty="0">
                          <a:solidFill>
                            <a:srgbClr val="000000"/>
                          </a:solidFill>
                        </a:rPr>
                        <a:t>2016</a:t>
                      </a:r>
                    </a:p>
                  </a:txBody>
                  <a:tcPr/>
                </a:tc>
                <a:tc>
                  <a:txBody>
                    <a:bodyPr/>
                    <a:lstStyle/>
                    <a:p>
                      <a:r>
                        <a:rPr lang="en-US" sz="1000" dirty="0">
                          <a:solidFill>
                            <a:srgbClr val="000000"/>
                          </a:solidFill>
                        </a:rPr>
                        <a:t>2015</a:t>
                      </a:r>
                    </a:p>
                  </a:txBody>
                  <a:tcPr/>
                </a:tc>
                <a:tc>
                  <a:txBody>
                    <a:bodyPr/>
                    <a:lstStyle/>
                    <a:p>
                      <a:r>
                        <a:rPr lang="en-US" sz="1000" dirty="0">
                          <a:solidFill>
                            <a:srgbClr val="000000"/>
                          </a:solidFill>
                        </a:rPr>
                        <a:t>2016</a:t>
                      </a:r>
                    </a:p>
                  </a:txBody>
                  <a:tcPr/>
                </a:tc>
                <a:tc>
                  <a:txBody>
                    <a:bodyPr/>
                    <a:lstStyle/>
                    <a:p>
                      <a:r>
                        <a:rPr lang="en-US" sz="1000" dirty="0">
                          <a:solidFill>
                            <a:srgbClr val="000000"/>
                          </a:solidFill>
                        </a:rPr>
                        <a:t>2015</a:t>
                      </a:r>
                    </a:p>
                  </a:txBody>
                  <a:tcPr/>
                </a:tc>
                <a:extLst>
                  <a:ext uri="{0D108BD9-81ED-4DB2-BD59-A6C34878D82A}">
                    <a16:rowId xmlns:a16="http://schemas.microsoft.com/office/drawing/2014/main" val="10001"/>
                  </a:ext>
                </a:extLst>
              </a:tr>
              <a:tr h="313858">
                <a:tc>
                  <a:txBody>
                    <a:bodyPr/>
                    <a:lstStyle/>
                    <a:p>
                      <a:r>
                        <a:rPr lang="en-US" sz="1000" dirty="0">
                          <a:solidFill>
                            <a:srgbClr val="000000"/>
                          </a:solidFill>
                        </a:rPr>
                        <a:t>Red Bull</a:t>
                      </a:r>
                    </a:p>
                  </a:txBody>
                  <a:tcPr/>
                </a:tc>
                <a:tc>
                  <a:txBody>
                    <a:bodyPr/>
                    <a:lstStyle/>
                    <a:p>
                      <a:r>
                        <a:rPr lang="en-US" sz="1000" dirty="0">
                          <a:solidFill>
                            <a:srgbClr val="000000"/>
                          </a:solidFill>
                        </a:rPr>
                        <a:t>38%</a:t>
                      </a:r>
                    </a:p>
                  </a:txBody>
                  <a:tcPr/>
                </a:tc>
                <a:tc>
                  <a:txBody>
                    <a:bodyPr/>
                    <a:lstStyle/>
                    <a:p>
                      <a:r>
                        <a:rPr lang="en-US" sz="1000" dirty="0">
                          <a:solidFill>
                            <a:srgbClr val="000000"/>
                          </a:solidFill>
                        </a:rPr>
                        <a:t>37%</a:t>
                      </a:r>
                    </a:p>
                  </a:txBody>
                  <a:tcPr/>
                </a:tc>
                <a:tc>
                  <a:txBody>
                    <a:bodyPr/>
                    <a:lstStyle/>
                    <a:p>
                      <a:r>
                        <a:rPr lang="en-US" sz="1000" dirty="0">
                          <a:solidFill>
                            <a:srgbClr val="000000"/>
                          </a:solidFill>
                        </a:rPr>
                        <a:t>33%</a:t>
                      </a:r>
                    </a:p>
                  </a:txBody>
                  <a:tcPr/>
                </a:tc>
                <a:tc>
                  <a:txBody>
                    <a:bodyPr/>
                    <a:lstStyle/>
                    <a:p>
                      <a:r>
                        <a:rPr lang="en-US" sz="1000" dirty="0">
                          <a:solidFill>
                            <a:srgbClr val="000000"/>
                          </a:solidFill>
                        </a:rPr>
                        <a:t>33%</a:t>
                      </a:r>
                    </a:p>
                  </a:txBody>
                  <a:tcPr/>
                </a:tc>
                <a:extLst>
                  <a:ext uri="{0D108BD9-81ED-4DB2-BD59-A6C34878D82A}">
                    <a16:rowId xmlns:a16="http://schemas.microsoft.com/office/drawing/2014/main" val="10002"/>
                  </a:ext>
                </a:extLst>
              </a:tr>
              <a:tr h="313858">
                <a:tc>
                  <a:txBody>
                    <a:bodyPr/>
                    <a:lstStyle/>
                    <a:p>
                      <a:r>
                        <a:rPr lang="en-US" sz="1000" dirty="0">
                          <a:solidFill>
                            <a:srgbClr val="000000"/>
                          </a:solidFill>
                        </a:rPr>
                        <a:t>Monster</a:t>
                      </a:r>
                    </a:p>
                  </a:txBody>
                  <a:tcPr/>
                </a:tc>
                <a:tc>
                  <a:txBody>
                    <a:bodyPr/>
                    <a:lstStyle/>
                    <a:p>
                      <a:r>
                        <a:rPr lang="en-US" sz="1000" dirty="0">
                          <a:solidFill>
                            <a:srgbClr val="000000"/>
                          </a:solidFill>
                        </a:rPr>
                        <a:t>18</a:t>
                      </a:r>
                    </a:p>
                  </a:txBody>
                  <a:tcPr/>
                </a:tc>
                <a:tc>
                  <a:txBody>
                    <a:bodyPr/>
                    <a:lstStyle/>
                    <a:p>
                      <a:r>
                        <a:rPr lang="en-US" sz="1000" dirty="0">
                          <a:solidFill>
                            <a:srgbClr val="000000"/>
                          </a:solidFill>
                        </a:rPr>
                        <a:t>17</a:t>
                      </a:r>
                    </a:p>
                  </a:txBody>
                  <a:tcPr/>
                </a:tc>
                <a:tc>
                  <a:txBody>
                    <a:bodyPr/>
                    <a:lstStyle/>
                    <a:p>
                      <a:r>
                        <a:rPr lang="en-US" sz="1000" dirty="0">
                          <a:solidFill>
                            <a:srgbClr val="000000"/>
                          </a:solidFill>
                        </a:rPr>
                        <a:t>19</a:t>
                      </a:r>
                    </a:p>
                  </a:txBody>
                  <a:tcPr/>
                </a:tc>
                <a:tc>
                  <a:txBody>
                    <a:bodyPr/>
                    <a:lstStyle/>
                    <a:p>
                      <a:r>
                        <a:rPr lang="en-US" sz="1000" dirty="0">
                          <a:solidFill>
                            <a:srgbClr val="000000"/>
                          </a:solidFill>
                        </a:rPr>
                        <a:t>18</a:t>
                      </a:r>
                    </a:p>
                  </a:txBody>
                  <a:tcPr/>
                </a:tc>
                <a:extLst>
                  <a:ext uri="{0D108BD9-81ED-4DB2-BD59-A6C34878D82A}">
                    <a16:rowId xmlns:a16="http://schemas.microsoft.com/office/drawing/2014/main" val="10003"/>
                  </a:ext>
                </a:extLst>
              </a:tr>
              <a:tr h="313858">
                <a:tc>
                  <a:txBody>
                    <a:bodyPr/>
                    <a:lstStyle/>
                    <a:p>
                      <a:r>
                        <a:rPr lang="en-US" sz="1000" dirty="0" err="1">
                          <a:solidFill>
                            <a:srgbClr val="000000"/>
                          </a:solidFill>
                        </a:rPr>
                        <a:t>Rockstar</a:t>
                      </a:r>
                      <a:endParaRPr lang="en-US" sz="1000" dirty="0">
                        <a:solidFill>
                          <a:srgbClr val="000000"/>
                        </a:solidFill>
                      </a:endParaRPr>
                    </a:p>
                  </a:txBody>
                  <a:tcPr/>
                </a:tc>
                <a:tc>
                  <a:txBody>
                    <a:bodyPr/>
                    <a:lstStyle/>
                    <a:p>
                      <a:r>
                        <a:rPr lang="en-US" sz="1000" dirty="0">
                          <a:solidFill>
                            <a:srgbClr val="000000"/>
                          </a:solidFill>
                        </a:rPr>
                        <a:t>7</a:t>
                      </a:r>
                    </a:p>
                  </a:txBody>
                  <a:tcPr/>
                </a:tc>
                <a:tc>
                  <a:txBody>
                    <a:bodyPr/>
                    <a:lstStyle/>
                    <a:p>
                      <a:r>
                        <a:rPr lang="en-US" sz="1000" dirty="0">
                          <a:solidFill>
                            <a:srgbClr val="000000"/>
                          </a:solidFill>
                        </a:rPr>
                        <a:t>8</a:t>
                      </a:r>
                    </a:p>
                  </a:txBody>
                  <a:tcPr/>
                </a:tc>
                <a:tc>
                  <a:txBody>
                    <a:bodyPr/>
                    <a:lstStyle/>
                    <a:p>
                      <a:r>
                        <a:rPr lang="en-US" sz="1000" dirty="0">
                          <a:solidFill>
                            <a:srgbClr val="000000"/>
                          </a:solidFill>
                        </a:rPr>
                        <a:t>8</a:t>
                      </a:r>
                    </a:p>
                  </a:txBody>
                  <a:tcPr/>
                </a:tc>
                <a:tc>
                  <a:txBody>
                    <a:bodyPr/>
                    <a:lstStyle/>
                    <a:p>
                      <a:r>
                        <a:rPr lang="en-US" sz="1000" dirty="0">
                          <a:solidFill>
                            <a:srgbClr val="000000"/>
                          </a:solidFill>
                        </a:rPr>
                        <a:t>9</a:t>
                      </a:r>
                    </a:p>
                  </a:txBody>
                  <a:tcPr/>
                </a:tc>
                <a:extLst>
                  <a:ext uri="{0D108BD9-81ED-4DB2-BD59-A6C34878D82A}">
                    <a16:rowId xmlns:a16="http://schemas.microsoft.com/office/drawing/2014/main" val="10004"/>
                  </a:ext>
                </a:extLst>
              </a:tr>
              <a:tr h="313858">
                <a:tc>
                  <a:txBody>
                    <a:bodyPr/>
                    <a:lstStyle/>
                    <a:p>
                      <a:r>
                        <a:rPr lang="en-US" sz="1000" dirty="0">
                          <a:solidFill>
                            <a:srgbClr val="000000"/>
                          </a:solidFill>
                        </a:rPr>
                        <a:t>Other Brands</a:t>
                      </a:r>
                    </a:p>
                  </a:txBody>
                  <a:tcPr/>
                </a:tc>
                <a:tc>
                  <a:txBody>
                    <a:bodyPr/>
                    <a:lstStyle/>
                    <a:p>
                      <a:r>
                        <a:rPr lang="en-US" sz="1000" dirty="0">
                          <a:solidFill>
                            <a:srgbClr val="000000"/>
                          </a:solidFill>
                        </a:rPr>
                        <a:t>37</a:t>
                      </a:r>
                    </a:p>
                  </a:txBody>
                  <a:tcPr/>
                </a:tc>
                <a:tc>
                  <a:txBody>
                    <a:bodyPr/>
                    <a:lstStyle/>
                    <a:p>
                      <a:r>
                        <a:rPr lang="en-US" sz="1000" dirty="0">
                          <a:solidFill>
                            <a:srgbClr val="000000"/>
                          </a:solidFill>
                        </a:rPr>
                        <a:t>38</a:t>
                      </a:r>
                    </a:p>
                  </a:txBody>
                  <a:tcPr/>
                </a:tc>
                <a:tc>
                  <a:txBody>
                    <a:bodyPr/>
                    <a:lstStyle/>
                    <a:p>
                      <a:r>
                        <a:rPr lang="en-US" sz="1000" dirty="0">
                          <a:solidFill>
                            <a:srgbClr val="000000"/>
                          </a:solidFill>
                        </a:rPr>
                        <a:t>40</a:t>
                      </a:r>
                    </a:p>
                  </a:txBody>
                  <a:tcPr/>
                </a:tc>
                <a:tc>
                  <a:txBody>
                    <a:bodyPr/>
                    <a:lstStyle/>
                    <a:p>
                      <a:r>
                        <a:rPr lang="en-US" sz="1000" dirty="0">
                          <a:solidFill>
                            <a:srgbClr val="000000"/>
                          </a:solidFill>
                        </a:rPr>
                        <a:t>40</a:t>
                      </a:r>
                    </a:p>
                  </a:txBody>
                  <a:tcPr/>
                </a:tc>
                <a:extLst>
                  <a:ext uri="{0D108BD9-81ED-4DB2-BD59-A6C34878D82A}">
                    <a16:rowId xmlns:a16="http://schemas.microsoft.com/office/drawing/2014/main" val="10005"/>
                  </a:ext>
                </a:extLst>
              </a:tr>
              <a:tr h="313858">
                <a:tc>
                  <a:txBody>
                    <a:bodyPr/>
                    <a:lstStyle/>
                    <a:p>
                      <a:endParaRPr lang="en-US" sz="1000">
                        <a:solidFill>
                          <a:srgbClr val="000000"/>
                        </a:solidFill>
                      </a:endParaRPr>
                    </a:p>
                  </a:txBody>
                  <a:tcPr/>
                </a:tc>
                <a:tc>
                  <a:txBody>
                    <a:bodyPr/>
                    <a:lstStyle/>
                    <a:p>
                      <a:r>
                        <a:rPr lang="en-US" sz="1000" dirty="0">
                          <a:solidFill>
                            <a:srgbClr val="000000"/>
                          </a:solidFill>
                        </a:rPr>
                        <a:t>100%</a:t>
                      </a:r>
                    </a:p>
                  </a:txBody>
                  <a:tcPr/>
                </a:tc>
                <a:tc>
                  <a:txBody>
                    <a:bodyPr/>
                    <a:lstStyle/>
                    <a:p>
                      <a:r>
                        <a:rPr lang="en-US" sz="1000" dirty="0">
                          <a:solidFill>
                            <a:srgbClr val="000000"/>
                          </a:solidFill>
                        </a:rPr>
                        <a:t>100%</a:t>
                      </a:r>
                    </a:p>
                  </a:txBody>
                  <a:tcPr/>
                </a:tc>
                <a:tc>
                  <a:txBody>
                    <a:bodyPr/>
                    <a:lstStyle/>
                    <a:p>
                      <a:r>
                        <a:rPr lang="en-US" sz="1000" dirty="0">
                          <a:solidFill>
                            <a:srgbClr val="000000"/>
                          </a:solidFill>
                        </a:rPr>
                        <a:t>100%</a:t>
                      </a:r>
                    </a:p>
                  </a:txBody>
                  <a:tcPr/>
                </a:tc>
                <a:tc>
                  <a:txBody>
                    <a:bodyPr/>
                    <a:lstStyle/>
                    <a:p>
                      <a:endParaRPr lang="en-US" sz="1000" dirty="0">
                        <a:solidFill>
                          <a:srgbClr val="000000"/>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15576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160338"/>
            <a:ext cx="7980363" cy="9144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a:endParaRPr lang="en-US" sz="2200" b="1" dirty="0">
              <a:solidFill>
                <a:srgbClr val="A50532"/>
              </a:solidFill>
            </a:endParaRPr>
          </a:p>
        </p:txBody>
      </p:sp>
      <p:sp>
        <p:nvSpPr>
          <p:cNvPr id="11" name="Title 10"/>
          <p:cNvSpPr>
            <a:spLocks noGrp="1"/>
          </p:cNvSpPr>
          <p:nvPr>
            <p:ph type="title"/>
          </p:nvPr>
        </p:nvSpPr>
        <p:spPr/>
        <p:txBody>
          <a:bodyPr/>
          <a:lstStyle/>
          <a:p>
            <a:r>
              <a:rPr lang="en-US" sz="2400" b="1" dirty="0">
                <a:solidFill>
                  <a:srgbClr val="00B0F0"/>
                </a:solidFill>
              </a:rPr>
              <a:t>STEP 5: SET THE LIST OR QUOTED PRICE</a:t>
            </a:r>
            <a:br>
              <a:rPr lang="en-US" sz="2800" b="1" dirty="0">
                <a:solidFill>
                  <a:srgbClr val="00B0F0"/>
                </a:solidFill>
              </a:rPr>
            </a:br>
            <a:r>
              <a:rPr lang="en-US" sz="2000" b="1" dirty="0">
                <a:solidFill>
                  <a:srgbClr val="00B0F0"/>
                </a:solidFill>
              </a:rPr>
              <a:t>CHOOSE A PRICE POLICY</a:t>
            </a:r>
            <a:endParaRPr lang="en-US" sz="2400" dirty="0">
              <a:solidFill>
                <a:srgbClr val="00B0F0"/>
              </a:solidFill>
            </a:endParaRPr>
          </a:p>
        </p:txBody>
      </p:sp>
      <p:sp>
        <p:nvSpPr>
          <p:cNvPr id="13" name="Content Placeholder 12"/>
          <p:cNvSpPr>
            <a:spLocks noGrp="1"/>
          </p:cNvSpPr>
          <p:nvPr>
            <p:ph idx="1"/>
          </p:nvPr>
        </p:nvSpPr>
        <p:spPr>
          <a:xfrm>
            <a:off x="1676400" y="2388068"/>
            <a:ext cx="7124138" cy="1752600"/>
          </a:xfrm>
        </p:spPr>
        <p:txBody>
          <a:bodyPr/>
          <a:lstStyle/>
          <a:p>
            <a:pPr marL="0" indent="0">
              <a:buNone/>
            </a:pPr>
            <a:r>
              <a:rPr lang="en-US" b="1" dirty="0">
                <a:solidFill>
                  <a:srgbClr val="0064FF"/>
                </a:solidFill>
                <a:hlinkClick r:id="" action="ppaction://noaction"/>
              </a:rPr>
              <a:t>Fixed-Price Policy</a:t>
            </a:r>
            <a:endParaRPr lang="en-US" b="1" dirty="0">
              <a:solidFill>
                <a:srgbClr val="0064FF"/>
              </a:solidFill>
            </a:endParaRPr>
          </a:p>
          <a:p>
            <a:r>
              <a:rPr lang="en-US" b="1" dirty="0"/>
              <a:t>One price for all…no haggling</a:t>
            </a:r>
          </a:p>
          <a:p>
            <a:pPr marL="0" indent="0">
              <a:buNone/>
            </a:pPr>
            <a:endParaRPr lang="en-US" b="1" dirty="0">
              <a:solidFill>
                <a:srgbClr val="0064FF"/>
              </a:solidFill>
              <a:hlinkClick r:id="" action="ppaction://noaction"/>
            </a:endParaRPr>
          </a:p>
          <a:p>
            <a:pPr marL="0" indent="0">
              <a:buNone/>
            </a:pPr>
            <a:r>
              <a:rPr lang="en-US" b="1" dirty="0">
                <a:solidFill>
                  <a:srgbClr val="0064FF"/>
                </a:solidFill>
                <a:hlinkClick r:id="" action="ppaction://noaction"/>
              </a:rPr>
              <a:t>Dynamic Pricing Policy</a:t>
            </a:r>
            <a:endParaRPr lang="en-US" b="1" dirty="0">
              <a:solidFill>
                <a:srgbClr val="0064FF"/>
              </a:solidFill>
            </a:endParaRPr>
          </a:p>
          <a:p>
            <a:r>
              <a:rPr lang="en-US" b="1" dirty="0"/>
              <a:t>Price can change day to day…supply &amp; demand</a:t>
            </a:r>
          </a:p>
        </p:txBody>
      </p:sp>
    </p:spTree>
    <p:extLst>
      <p:ext uri="{BB962C8B-B14F-4D97-AF65-F5344CB8AC3E}">
        <p14:creationId xmlns:p14="http://schemas.microsoft.com/office/powerpoint/2010/main" val="517547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160338"/>
            <a:ext cx="8056563" cy="9144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marL="342900" algn="ctr"/>
            <a:endParaRPr lang="en-US" sz="2200" b="1" dirty="0">
              <a:solidFill>
                <a:srgbClr val="A50532"/>
              </a:solidFill>
            </a:endParaRPr>
          </a:p>
        </p:txBody>
      </p:sp>
      <p:sp>
        <p:nvSpPr>
          <p:cNvPr id="9" name="Title 8"/>
          <p:cNvSpPr>
            <a:spLocks noGrp="1"/>
          </p:cNvSpPr>
          <p:nvPr>
            <p:ph type="title"/>
          </p:nvPr>
        </p:nvSpPr>
        <p:spPr>
          <a:xfrm>
            <a:off x="1066800" y="312738"/>
            <a:ext cx="7543800" cy="609600"/>
          </a:xfrm>
        </p:spPr>
        <p:txBody>
          <a:bodyPr/>
          <a:lstStyle/>
          <a:p>
            <a:r>
              <a:rPr lang="en-US" sz="2000" b="1" dirty="0">
                <a:solidFill>
                  <a:srgbClr val="00B0F0"/>
                </a:solidFill>
              </a:rPr>
              <a:t>STEP 5: SET THE LIST OR QUOTED PRICE</a:t>
            </a:r>
            <a:br>
              <a:rPr lang="en-US" sz="2800" b="1" dirty="0">
                <a:solidFill>
                  <a:srgbClr val="00B0F0"/>
                </a:solidFill>
              </a:rPr>
            </a:br>
            <a:r>
              <a:rPr lang="en-US" sz="2000" b="1" dirty="0">
                <a:solidFill>
                  <a:srgbClr val="00B0F0"/>
                </a:solidFill>
              </a:rPr>
              <a:t>BALANCE INCREMENTAL COSTS AND REVENUES</a:t>
            </a:r>
            <a:endParaRPr lang="en-US" sz="2000" dirty="0">
              <a:solidFill>
                <a:srgbClr val="00B0F0"/>
              </a:solidFill>
            </a:endParaRPr>
          </a:p>
        </p:txBody>
      </p:sp>
      <p:sp>
        <p:nvSpPr>
          <p:cNvPr id="10" name="Content Placeholder 9"/>
          <p:cNvSpPr>
            <a:spLocks noGrp="1"/>
          </p:cNvSpPr>
          <p:nvPr>
            <p:ph idx="1"/>
          </p:nvPr>
        </p:nvSpPr>
        <p:spPr>
          <a:xfrm>
            <a:off x="1371600" y="1676032"/>
            <a:ext cx="6195536" cy="4525963"/>
          </a:xfrm>
        </p:spPr>
        <p:txBody>
          <a:bodyPr/>
          <a:lstStyle/>
          <a:p>
            <a:pPr marL="0" indent="0">
              <a:buNone/>
            </a:pPr>
            <a:r>
              <a:rPr lang="en-US" b="1" dirty="0">
                <a:solidFill>
                  <a:srgbClr val="000000"/>
                </a:solidFill>
              </a:rPr>
              <a:t>Continually Assess Incremental Costs Against Incremental Revenue</a:t>
            </a:r>
          </a:p>
          <a:p>
            <a:pPr marL="0" indent="0">
              <a:buNone/>
            </a:pPr>
            <a:endParaRPr lang="en-US" b="1" dirty="0">
              <a:solidFill>
                <a:srgbClr val="000000"/>
              </a:solidFill>
            </a:endParaRPr>
          </a:p>
          <a:p>
            <a:pPr marL="0" indent="0">
              <a:buNone/>
            </a:pPr>
            <a:r>
              <a:rPr lang="en-US" b="1" dirty="0">
                <a:solidFill>
                  <a:srgbClr val="000000"/>
                </a:solidFill>
              </a:rPr>
              <a:t>Managerial Analysis Questions:</a:t>
            </a:r>
          </a:p>
          <a:p>
            <a:pPr lvl="1">
              <a:buFont typeface="Arial"/>
              <a:buChar char="•"/>
            </a:pPr>
            <a:r>
              <a:rPr lang="en-US" b="1" dirty="0"/>
              <a:t>How Many Extra Units to Sell to Pay</a:t>
            </a:r>
            <a:r>
              <a:rPr lang="en-US" dirty="0"/>
              <a:t> </a:t>
            </a:r>
            <a:r>
              <a:rPr lang="en-US" b="1" dirty="0"/>
              <a:t>for $1,000 Advertisement?</a:t>
            </a:r>
          </a:p>
          <a:p>
            <a:pPr lvl="1">
              <a:buFont typeface="Arial"/>
              <a:buChar char="•"/>
            </a:pPr>
            <a:r>
              <a:rPr lang="en-US" b="1" dirty="0"/>
              <a:t>Should Three More Salespeople Be Hired?</a:t>
            </a:r>
            <a:endParaRPr lang="en-US" dirty="0"/>
          </a:p>
        </p:txBody>
      </p:sp>
    </p:spTree>
    <p:extLst>
      <p:ext uri="{BB962C8B-B14F-4D97-AF65-F5344CB8AC3E}">
        <p14:creationId xmlns:p14="http://schemas.microsoft.com/office/powerpoint/2010/main" val="3376816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B26D-6E04-4F44-A64E-B8710538C7FE}"/>
              </a:ext>
            </a:extLst>
          </p:cNvPr>
          <p:cNvSpPr>
            <a:spLocks noGrp="1"/>
          </p:cNvSpPr>
          <p:nvPr>
            <p:ph type="title"/>
          </p:nvPr>
        </p:nvSpPr>
        <p:spPr>
          <a:xfrm>
            <a:off x="1066800" y="266754"/>
            <a:ext cx="7543800" cy="609600"/>
          </a:xfrm>
        </p:spPr>
        <p:txBody>
          <a:bodyPr/>
          <a:lstStyle/>
          <a:p>
            <a:r>
              <a:rPr lang="en-US" dirty="0"/>
              <a:t>Homework Assignment #2</a:t>
            </a:r>
          </a:p>
        </p:txBody>
      </p:sp>
      <p:sp>
        <p:nvSpPr>
          <p:cNvPr id="3" name="Content Placeholder 2">
            <a:extLst>
              <a:ext uri="{FF2B5EF4-FFF2-40B4-BE49-F238E27FC236}">
                <a16:creationId xmlns:a16="http://schemas.microsoft.com/office/drawing/2014/main" id="{A7509944-3E9D-CE4A-8103-30C7CC4C9694}"/>
              </a:ext>
            </a:extLst>
          </p:cNvPr>
          <p:cNvSpPr>
            <a:spLocks noGrp="1"/>
          </p:cNvSpPr>
          <p:nvPr>
            <p:ph idx="1"/>
          </p:nvPr>
        </p:nvSpPr>
        <p:spPr>
          <a:xfrm>
            <a:off x="1295400" y="1295400"/>
            <a:ext cx="7467600" cy="4876800"/>
          </a:xfrm>
        </p:spPr>
        <p:txBody>
          <a:bodyPr/>
          <a:lstStyle/>
          <a:p>
            <a:r>
              <a:rPr lang="en-US" sz="1800" dirty="0"/>
              <a:t>You are the Product Manager at a company launching a brand-new </a:t>
            </a:r>
            <a:r>
              <a:rPr lang="en-US" sz="1800" b="1" dirty="0"/>
              <a:t>eBook Reader</a:t>
            </a:r>
          </a:p>
          <a:p>
            <a:r>
              <a:rPr lang="en-US" sz="1800" b="1" dirty="0"/>
              <a:t>The features/benefits </a:t>
            </a:r>
            <a:r>
              <a:rPr lang="en-US" sz="1800" dirty="0"/>
              <a:t>that you </a:t>
            </a:r>
            <a:r>
              <a:rPr lang="en-US" sz="1800" b="1" dirty="0"/>
              <a:t>could </a:t>
            </a:r>
            <a:r>
              <a:rPr lang="en-US" sz="1800" dirty="0"/>
              <a:t>offer as compared to competition are:</a:t>
            </a:r>
          </a:p>
          <a:p>
            <a:pPr lvl="1"/>
            <a:r>
              <a:rPr lang="en-US" sz="1600" dirty="0"/>
              <a:t>Below market pricing due to extremely low manufacturing costs</a:t>
            </a:r>
          </a:p>
          <a:p>
            <a:pPr lvl="1"/>
            <a:r>
              <a:rPr lang="en-US" sz="1600" dirty="0"/>
              <a:t>Data proving that the screen is </a:t>
            </a:r>
            <a:r>
              <a:rPr lang="en-US" sz="1600" b="1" dirty="0"/>
              <a:t>“best in class” </a:t>
            </a:r>
            <a:r>
              <a:rPr lang="en-US" sz="1600" dirty="0"/>
              <a:t>with best </a:t>
            </a:r>
            <a:r>
              <a:rPr lang="en-US" sz="1600" b="1" dirty="0"/>
              <a:t>readability/lowest </a:t>
            </a:r>
            <a:r>
              <a:rPr lang="en-US" sz="1600" dirty="0"/>
              <a:t>eye fatigue</a:t>
            </a:r>
          </a:p>
          <a:p>
            <a:pPr lvl="1"/>
            <a:r>
              <a:rPr lang="en-US" sz="1600" dirty="0"/>
              <a:t>eBook distribution deals offering comparable content to the market leaders.</a:t>
            </a:r>
          </a:p>
          <a:p>
            <a:pPr lvl="1"/>
            <a:r>
              <a:rPr lang="en-US" sz="1600" dirty="0"/>
              <a:t>Foldable screen technology that allows the “eBook” to fit in </a:t>
            </a:r>
            <a:r>
              <a:rPr lang="en-US" sz="1400" dirty="0"/>
              <a:t>your</a:t>
            </a:r>
            <a:r>
              <a:rPr lang="en-US" sz="1600" dirty="0"/>
              <a:t> pocket</a:t>
            </a:r>
          </a:p>
          <a:p>
            <a:r>
              <a:rPr lang="en-US" sz="1800" dirty="0"/>
              <a:t>You must launch </a:t>
            </a:r>
            <a:r>
              <a:rPr lang="en-US" sz="1800" b="1" dirty="0"/>
              <a:t>three (3) separate readers </a:t>
            </a:r>
            <a:r>
              <a:rPr lang="en-US" sz="1800" dirty="0"/>
              <a:t>at different price points.</a:t>
            </a:r>
          </a:p>
          <a:p>
            <a:r>
              <a:rPr lang="en-US" sz="1800" dirty="0"/>
              <a:t>Defend your </a:t>
            </a:r>
            <a:r>
              <a:rPr lang="en-US" sz="1800" b="1" dirty="0"/>
              <a:t>pricing strategy </a:t>
            </a:r>
            <a:r>
              <a:rPr lang="en-US" sz="1800" dirty="0"/>
              <a:t>(Skimming, penetrating, or market pricing) for each product, and your </a:t>
            </a:r>
            <a:r>
              <a:rPr lang="en-US" sz="1800" b="1" dirty="0"/>
              <a:t>target demographic </a:t>
            </a:r>
            <a:r>
              <a:rPr lang="en-US" sz="1800" dirty="0"/>
              <a:t>using a </a:t>
            </a:r>
            <a:r>
              <a:rPr lang="en-US" sz="1800" b="1" dirty="0"/>
              <a:t>Market/Product Grid  </a:t>
            </a:r>
            <a:r>
              <a:rPr lang="en-US" sz="1800" dirty="0"/>
              <a:t>(Chapter #9, page 252, 263 for models)</a:t>
            </a:r>
          </a:p>
          <a:p>
            <a:r>
              <a:rPr lang="en-US" sz="1800" b="1" dirty="0"/>
              <a:t>Homework is due via Turn it in by beginning of class on March 2nd</a:t>
            </a:r>
            <a:endParaRPr lang="en-US" sz="2400" dirty="0"/>
          </a:p>
        </p:txBody>
      </p:sp>
    </p:spTree>
    <p:extLst>
      <p:ext uri="{BB962C8B-B14F-4D97-AF65-F5344CB8AC3E}">
        <p14:creationId xmlns:p14="http://schemas.microsoft.com/office/powerpoint/2010/main" val="92968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3" name="AutoShape 23"/>
          <p:cNvSpPr>
            <a:spLocks noChangeArrowheads="1"/>
          </p:cNvSpPr>
          <p:nvPr/>
        </p:nvSpPr>
        <p:spPr bwMode="auto">
          <a:xfrm>
            <a:off x="992187" y="152401"/>
            <a:ext cx="7845425" cy="1143000"/>
          </a:xfrm>
          <a:prstGeom prst="roundRect">
            <a:avLst>
              <a:gd name="adj" fmla="val 16667"/>
            </a:avLst>
          </a:prstGeom>
          <a:solidFill>
            <a:srgbClr val="FFD868">
              <a:alpha val="34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eaLnBrk="0" hangingPunct="0">
              <a:lnSpc>
                <a:spcPct val="100000"/>
              </a:lnSpc>
              <a:spcBef>
                <a:spcPct val="0"/>
              </a:spcBef>
              <a:defRPr/>
            </a:pPr>
            <a:endParaRPr lang="en-US" sz="3200" dirty="0">
              <a:solidFill>
                <a:schemeClr val="accent2"/>
              </a:solidFill>
              <a:cs typeface="+mn-cs"/>
            </a:endParaRPr>
          </a:p>
        </p:txBody>
      </p:sp>
      <p:sp>
        <p:nvSpPr>
          <p:cNvPr id="9" name="Title 8"/>
          <p:cNvSpPr>
            <a:spLocks noGrp="1"/>
          </p:cNvSpPr>
          <p:nvPr>
            <p:ph type="title"/>
          </p:nvPr>
        </p:nvSpPr>
        <p:spPr/>
        <p:txBody>
          <a:bodyPr/>
          <a:lstStyle/>
          <a:p>
            <a:r>
              <a:rPr lang="en-US" sz="2800" b="1" dirty="0">
                <a:solidFill>
                  <a:srgbClr val="00B0F0"/>
                </a:solidFill>
              </a:rPr>
              <a:t>VIZIO, INC.—BUILDING A SMART TV BRAND AT A GREAT VALUE</a:t>
            </a:r>
          </a:p>
        </p:txBody>
      </p:sp>
      <p:sp>
        <p:nvSpPr>
          <p:cNvPr id="10" name="Content Placeholder 9"/>
          <p:cNvSpPr>
            <a:spLocks noGrp="1"/>
          </p:cNvSpPr>
          <p:nvPr>
            <p:ph idx="1"/>
          </p:nvPr>
        </p:nvSpPr>
        <p:spPr>
          <a:xfrm>
            <a:off x="1600200" y="1600201"/>
            <a:ext cx="7086600" cy="3835400"/>
          </a:xfrm>
        </p:spPr>
        <p:txBody>
          <a:bodyPr/>
          <a:lstStyle/>
          <a:p>
            <a:pPr marL="0" indent="0">
              <a:buNone/>
            </a:pPr>
            <a:r>
              <a:rPr lang="en-US" sz="2400" dirty="0"/>
              <a:t>Largest U.S.-based TV Maker? VIZIO!</a:t>
            </a:r>
          </a:p>
          <a:p>
            <a:pPr marL="0" indent="0">
              <a:buNone/>
            </a:pPr>
            <a:r>
              <a:rPr lang="en-US" sz="2400" dirty="0"/>
              <a:t>Strategy: Affordable HDTVs</a:t>
            </a:r>
          </a:p>
          <a:p>
            <a:r>
              <a:rPr lang="en-US" sz="2400" dirty="0"/>
              <a:t>Did Not Invest in Expensive Manufacturing Facilities</a:t>
            </a:r>
          </a:p>
          <a:p>
            <a:r>
              <a:rPr lang="en-US" sz="2400" dirty="0"/>
              <a:t>Relies on Contract Manufacturer to Build Product</a:t>
            </a:r>
          </a:p>
          <a:p>
            <a:r>
              <a:rPr lang="en-US" sz="2400" dirty="0"/>
              <a:t>Sold at Costco, </a:t>
            </a:r>
            <a:r>
              <a:rPr lang="en-US" sz="2400" dirty="0" err="1"/>
              <a:t>Walmart</a:t>
            </a:r>
            <a:r>
              <a:rPr lang="en-US" sz="2400" dirty="0"/>
              <a:t>, Best Buy, Target</a:t>
            </a:r>
            <a:r>
              <a:rPr lang="is-IS" sz="2400" dirty="0"/>
              <a:t>…</a:t>
            </a:r>
          </a:p>
          <a:p>
            <a:r>
              <a:rPr lang="is-IS" sz="2400" dirty="0"/>
              <a:t>The Smart TV Market Leader in North America</a:t>
            </a:r>
          </a:p>
          <a:p>
            <a:r>
              <a:rPr lang="is-IS" sz="2400" dirty="0"/>
              <a:t>Value-Based Pricing S</a:t>
            </a:r>
            <a:r>
              <a:rPr lang="en-US" sz="2400" dirty="0"/>
              <a:t>t</a:t>
            </a:r>
            <a:r>
              <a:rPr lang="is-IS" sz="2400" dirty="0"/>
              <a:t>rategy</a:t>
            </a:r>
          </a:p>
          <a:p>
            <a:r>
              <a:rPr lang="is-IS" sz="2400" dirty="0"/>
              <a:t>Ranked “Highest in Customer Satisfaction”</a:t>
            </a:r>
          </a:p>
          <a:p>
            <a:endParaRPr lang="en-US" sz="2400" dirty="0"/>
          </a:p>
        </p:txBody>
      </p:sp>
      <p:sp>
        <p:nvSpPr>
          <p:cNvPr id="8" name="Text Placeholder 10">
            <a:extLst>
              <a:ext uri="{FF2B5EF4-FFF2-40B4-BE49-F238E27FC236}">
                <a16:creationId xmlns:a16="http://schemas.microsoft.com/office/drawing/2014/main" id="{0AE6483C-6AE4-4285-AF5A-7604CD6AFBFF}"/>
              </a:ext>
            </a:extLst>
          </p:cNvPr>
          <p:cNvSpPr txBox="1">
            <a:spLocks/>
          </p:cNvSpPr>
          <p:nvPr/>
        </p:nvSpPr>
        <p:spPr>
          <a:xfrm>
            <a:off x="5287492" y="5700714"/>
            <a:ext cx="2417175" cy="152400"/>
          </a:xfrm>
          <a:prstGeom prst="rect">
            <a:avLst/>
          </a:prstGeom>
        </p:spPr>
        <p:txBody>
          <a:bodyPr lIns="0" tIns="0" rIns="0" bIns="0"/>
          <a:lstStyle>
            <a:lvl1pPr marL="0" indent="0" algn="ctr" defTabSz="457200" rtl="0" eaLnBrk="1" latinLnBrk="0" hangingPunct="1">
              <a:spcBef>
                <a:spcPct val="20000"/>
              </a:spcBef>
              <a:buFont typeface="Arial"/>
              <a:buNone/>
              <a:defRPr sz="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err="1"/>
              <a:t>Vizio</a:t>
            </a:r>
            <a:r>
              <a:rPr lang="en-US" sz="1800" dirty="0"/>
              <a:t> Video</a:t>
            </a:r>
          </a:p>
          <a:p>
            <a:pPr fontAlgn="auto">
              <a:spcAft>
                <a:spcPts val="0"/>
              </a:spcAft>
            </a:pPr>
            <a:endParaRPr lang="en-US" dirty="0"/>
          </a:p>
        </p:txBody>
      </p:sp>
      <p:pic>
        <p:nvPicPr>
          <p:cNvPr id="6" name="Picture 8">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207" y="5409277"/>
            <a:ext cx="858309" cy="8006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938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BB26D-6E04-4F44-A64E-B8710538C7FE}"/>
              </a:ext>
            </a:extLst>
          </p:cNvPr>
          <p:cNvSpPr>
            <a:spLocks noGrp="1"/>
          </p:cNvSpPr>
          <p:nvPr>
            <p:ph type="title"/>
          </p:nvPr>
        </p:nvSpPr>
        <p:spPr/>
        <p:txBody>
          <a:bodyPr/>
          <a:lstStyle/>
          <a:p>
            <a:r>
              <a:rPr lang="en-US" dirty="0"/>
              <a:t>Homework for Wednesday, February 26th</a:t>
            </a:r>
          </a:p>
        </p:txBody>
      </p:sp>
      <p:sp>
        <p:nvSpPr>
          <p:cNvPr id="3" name="Content Placeholder 2">
            <a:extLst>
              <a:ext uri="{FF2B5EF4-FFF2-40B4-BE49-F238E27FC236}">
                <a16:creationId xmlns:a16="http://schemas.microsoft.com/office/drawing/2014/main" id="{A7509944-3E9D-CE4A-8103-30C7CC4C9694}"/>
              </a:ext>
            </a:extLst>
          </p:cNvPr>
          <p:cNvSpPr>
            <a:spLocks noGrp="1"/>
          </p:cNvSpPr>
          <p:nvPr>
            <p:ph idx="1"/>
          </p:nvPr>
        </p:nvSpPr>
        <p:spPr>
          <a:xfrm>
            <a:off x="1143000" y="1295400"/>
            <a:ext cx="7543800" cy="4983163"/>
          </a:xfrm>
        </p:spPr>
        <p:txBody>
          <a:bodyPr/>
          <a:lstStyle/>
          <a:p>
            <a:r>
              <a:rPr lang="en-US" dirty="0"/>
              <a:t>Chapter 15 </a:t>
            </a:r>
          </a:p>
          <a:p>
            <a:r>
              <a:rPr lang="en-US" dirty="0"/>
              <a:t>Case Study #3, “Game of Thrones”</a:t>
            </a:r>
          </a:p>
          <a:p>
            <a:r>
              <a:rPr lang="en-US" dirty="0"/>
              <a:t>See you on Wednesday!</a:t>
            </a:r>
          </a:p>
        </p:txBody>
      </p:sp>
    </p:spTree>
    <p:extLst>
      <p:ext uri="{BB962C8B-B14F-4D97-AF65-F5344CB8AC3E}">
        <p14:creationId xmlns:p14="http://schemas.microsoft.com/office/powerpoint/2010/main" val="3436938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0" y="685800"/>
            <a:ext cx="7848600" cy="2057400"/>
          </a:xfrm>
        </p:spPr>
        <p:txBody>
          <a:bodyPr/>
          <a:lstStyle/>
          <a:p>
            <a:pPr eaLnBrk="1" hangingPunct="1">
              <a:defRPr/>
            </a:pPr>
            <a:r>
              <a:rPr lang="en-US" sz="3600" dirty="0">
                <a:latin typeface="+mj-lt"/>
                <a:cs typeface="Calibri" charset="0"/>
              </a:rPr>
              <a:t>The Rady School of Management</a:t>
            </a:r>
            <a:br>
              <a:rPr lang="en-US" sz="3600" dirty="0">
                <a:latin typeface="+mj-lt"/>
                <a:cs typeface="Calibri" charset="0"/>
              </a:rPr>
            </a:br>
            <a:endParaRPr lang="en-US" sz="3200" b="0" dirty="0">
              <a:latin typeface="+mj-lt"/>
              <a:cs typeface="Calibri" charset="0"/>
            </a:endParaRPr>
          </a:p>
        </p:txBody>
      </p:sp>
      <p:sp>
        <p:nvSpPr>
          <p:cNvPr id="3075" name="Rectangle 3"/>
          <p:cNvSpPr>
            <a:spLocks noGrp="1" noChangeArrowheads="1"/>
          </p:cNvSpPr>
          <p:nvPr>
            <p:ph type="subTitle" idx="1"/>
          </p:nvPr>
        </p:nvSpPr>
        <p:spPr>
          <a:xfrm>
            <a:off x="2743200" y="2971800"/>
            <a:ext cx="5181600" cy="1371600"/>
          </a:xfrm>
        </p:spPr>
        <p:txBody>
          <a:bodyPr/>
          <a:lstStyle/>
          <a:p>
            <a:pPr eaLnBrk="1" hangingPunct="1">
              <a:defRPr/>
            </a:pPr>
            <a:r>
              <a:rPr lang="en-US" sz="1800" b="1" dirty="0">
                <a:latin typeface="+mn-lt"/>
                <a:cs typeface="Calibri" charset="0"/>
              </a:rPr>
              <a:t>MGT 103 Lecture #12</a:t>
            </a:r>
          </a:p>
          <a:p>
            <a:pPr eaLnBrk="1" hangingPunct="1">
              <a:defRPr/>
            </a:pPr>
            <a:r>
              <a:rPr lang="en-US" sz="1800" b="1" dirty="0">
                <a:latin typeface="+mn-lt"/>
                <a:cs typeface="Calibri" charset="0"/>
              </a:rPr>
              <a:t>Group Project Update</a:t>
            </a:r>
          </a:p>
          <a:p>
            <a:pPr eaLnBrk="1" hangingPunct="1">
              <a:defRPr/>
            </a:pPr>
            <a:r>
              <a:rPr lang="en-US" sz="1800" b="1" dirty="0">
                <a:latin typeface="+mn-lt"/>
                <a:cs typeface="Calibri" charset="0"/>
              </a:rPr>
              <a:t>February 25, 2019</a:t>
            </a:r>
          </a:p>
        </p:txBody>
      </p:sp>
    </p:spTree>
    <p:extLst>
      <p:ext uri="{BB962C8B-B14F-4D97-AF65-F5344CB8AC3E}">
        <p14:creationId xmlns:p14="http://schemas.microsoft.com/office/powerpoint/2010/main" val="2187397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400" b="1" dirty="0">
                <a:solidFill>
                  <a:srgbClr val="7493E2"/>
                </a:solidFill>
                <a:effectLst>
                  <a:outerShdw blurRad="38100" dist="38100" dir="2700000" algn="tl">
                    <a:srgbClr val="DDDDDD"/>
                  </a:outerShdw>
                </a:effectLst>
              </a:rPr>
              <a:t>FIGURE 13-2</a:t>
            </a:r>
            <a:r>
              <a:rPr lang="en-US" sz="2400" b="1" dirty="0"/>
              <a:t>  The six steps in setting price.  The first three steps are covered in Chapter 13 and the last three steps in Chapter 14.</a:t>
            </a:r>
            <a:endParaRPr lang="en-US" sz="1400" b="1" dirty="0"/>
          </a:p>
        </p:txBody>
      </p:sp>
      <p:pic>
        <p:nvPicPr>
          <p:cNvPr id="2" name="Picture 1" descr="A graphic describes the six steps of price sett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05000"/>
            <a:ext cx="7543800" cy="3555999"/>
          </a:xfrm>
          <a:prstGeom prst="rect">
            <a:avLst/>
          </a:prstGeom>
        </p:spPr>
      </p:pic>
      <p:sp>
        <p:nvSpPr>
          <p:cNvPr id="5" name="Text Placeholder 6">
            <a:extLst>
              <a:ext uri="{FF2B5EF4-FFF2-40B4-BE49-F238E27FC236}">
                <a16:creationId xmlns:a16="http://schemas.microsoft.com/office/drawing/2014/main" id="{9E820FEE-AEAA-468B-9191-791A02EE51FE}"/>
              </a:ext>
            </a:extLst>
          </p:cNvPr>
          <p:cNvSpPr txBox="1">
            <a:spLocks/>
          </p:cNvSpPr>
          <p:nvPr/>
        </p:nvSpPr>
        <p:spPr>
          <a:xfrm>
            <a:off x="3886200" y="6553200"/>
            <a:ext cx="1371600" cy="9995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kern="0" dirty="0">
                <a:latin typeface="Calibri" panose="020F0502020204030204" pitchFamily="34" charset="0"/>
                <a:cs typeface="Calibri" panose="020F0502020204030204" pitchFamily="34" charset="0"/>
                <a:hlinkClick r:id="" action="ppaction://noaction"/>
              </a:rPr>
              <a:t>Jump to Appendix 2 long image description</a:t>
            </a:r>
            <a:endParaRPr lang="en-US" sz="800" b="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2782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1066801" y="160338"/>
            <a:ext cx="7848600"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lnSpc>
                <a:spcPct val="105000"/>
              </a:lnSpc>
              <a:spcBef>
                <a:spcPct val="30000"/>
              </a:spcBef>
            </a:pPr>
            <a:endParaRPr lang="en-US" b="1" dirty="0">
              <a:solidFill>
                <a:schemeClr val="accent2"/>
              </a:solidFill>
            </a:endParaRPr>
          </a:p>
        </p:txBody>
      </p:sp>
      <p:sp>
        <p:nvSpPr>
          <p:cNvPr id="8" name="Title 7"/>
          <p:cNvSpPr>
            <a:spLocks noGrp="1"/>
          </p:cNvSpPr>
          <p:nvPr>
            <p:ph type="title"/>
          </p:nvPr>
        </p:nvSpPr>
        <p:spPr/>
        <p:txBody>
          <a:bodyPr/>
          <a:lstStyle/>
          <a:p>
            <a:r>
              <a:rPr lang="en-US" sz="3200" b="1" dirty="0">
                <a:solidFill>
                  <a:srgbClr val="00B0F0"/>
                </a:solidFill>
              </a:rPr>
              <a:t>MARKETING MATTERS</a:t>
            </a:r>
            <a:br>
              <a:rPr lang="en-US" sz="3200" b="1" dirty="0">
                <a:solidFill>
                  <a:srgbClr val="00B0F0"/>
                </a:solidFill>
              </a:rPr>
            </a:br>
            <a:r>
              <a:rPr lang="en-US" sz="2400" b="1" dirty="0">
                <a:solidFill>
                  <a:srgbClr val="00B0F0"/>
                </a:solidFill>
              </a:rPr>
              <a:t>Energizer</a:t>
            </a:r>
            <a:r>
              <a:rPr lang="ja-JP" altLang="en-US" sz="2400" b="1">
                <a:solidFill>
                  <a:srgbClr val="00B0F0"/>
                </a:solidFill>
              </a:rPr>
              <a:t>’</a:t>
            </a:r>
            <a:r>
              <a:rPr lang="en-US" sz="2400" b="1" dirty="0">
                <a:solidFill>
                  <a:srgbClr val="00B0F0"/>
                </a:solidFill>
              </a:rPr>
              <a:t>s Lesson in Price Perception—Value</a:t>
            </a:r>
            <a:endParaRPr lang="en-US" sz="2400" dirty="0">
              <a:solidFill>
                <a:srgbClr val="00B0F0"/>
              </a:solidFill>
            </a:endParaRPr>
          </a:p>
        </p:txBody>
      </p:sp>
      <p:sp>
        <p:nvSpPr>
          <p:cNvPr id="9" name="Content Placeholder 8"/>
          <p:cNvSpPr>
            <a:spLocks noGrp="1"/>
          </p:cNvSpPr>
          <p:nvPr>
            <p:ph idx="1"/>
          </p:nvPr>
        </p:nvSpPr>
        <p:spPr>
          <a:xfrm>
            <a:off x="1169276" y="1826306"/>
            <a:ext cx="5181600" cy="4203700"/>
          </a:xfrm>
        </p:spPr>
        <p:txBody>
          <a:bodyPr/>
          <a:lstStyle/>
          <a:p>
            <a:pPr marL="0" indent="0">
              <a:buNone/>
            </a:pPr>
            <a:r>
              <a:rPr lang="en-US" sz="2400" b="1" dirty="0">
                <a:solidFill>
                  <a:srgbClr val="000000"/>
                </a:solidFill>
              </a:rPr>
              <a:t>Energizer Priced Advanced Formula Battery at Same Price as its Standard Battery:</a:t>
            </a:r>
          </a:p>
          <a:p>
            <a:r>
              <a:rPr lang="en-US" sz="2400" b="1" dirty="0">
                <a:solidFill>
                  <a:srgbClr val="000000"/>
                </a:solidFill>
              </a:rPr>
              <a:t>But</a:t>
            </a:r>
            <a:r>
              <a:rPr lang="en-US" sz="2400" dirty="0">
                <a:solidFill>
                  <a:srgbClr val="000000"/>
                </a:solidFill>
              </a:rPr>
              <a:t> </a:t>
            </a:r>
            <a:r>
              <a:rPr lang="en-US" sz="2400" b="1" dirty="0">
                <a:solidFill>
                  <a:srgbClr val="000000"/>
                </a:solidFill>
              </a:rPr>
              <a:t>Lost Market Share as Consumers Linked Low Price with Low Quality</a:t>
            </a:r>
          </a:p>
          <a:p>
            <a:r>
              <a:rPr lang="en-US" sz="2400" dirty="0">
                <a:solidFill>
                  <a:srgbClr val="000000"/>
                </a:solidFill>
              </a:rPr>
              <a:t>Priced e2 High-Performance Battery </a:t>
            </a:r>
            <a:r>
              <a:rPr lang="en-US" sz="2400" b="1" dirty="0">
                <a:solidFill>
                  <a:srgbClr val="000000"/>
                </a:solidFill>
              </a:rPr>
              <a:t>higher than Duracell, </a:t>
            </a:r>
            <a:r>
              <a:rPr lang="en-US" sz="2400" dirty="0">
                <a:solidFill>
                  <a:srgbClr val="000000"/>
                </a:solidFill>
              </a:rPr>
              <a:t>and </a:t>
            </a:r>
            <a:r>
              <a:rPr lang="en-US" sz="2400" b="1" dirty="0">
                <a:solidFill>
                  <a:srgbClr val="000000"/>
                </a:solidFill>
              </a:rPr>
              <a:t>Higher</a:t>
            </a:r>
            <a:r>
              <a:rPr lang="en-US" sz="2400" dirty="0">
                <a:solidFill>
                  <a:srgbClr val="000000"/>
                </a:solidFill>
              </a:rPr>
              <a:t> than Its Own Advanced Formula Battery</a:t>
            </a:r>
          </a:p>
          <a:p>
            <a:r>
              <a:rPr lang="en-US" sz="2400" dirty="0">
                <a:solidFill>
                  <a:srgbClr val="000000"/>
                </a:solidFill>
              </a:rPr>
              <a:t>Price Increase Resulted in Regained Sales and Market Share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700" y="1834189"/>
            <a:ext cx="2298154" cy="3084285"/>
          </a:xfrm>
          <a:prstGeom prst="rect">
            <a:avLst/>
          </a:prstGeom>
        </p:spPr>
      </p:pic>
      <p:sp>
        <p:nvSpPr>
          <p:cNvPr id="11" name="Text Placeholder 8">
            <a:extLst>
              <a:ext uri="{FF2B5EF4-FFF2-40B4-BE49-F238E27FC236}">
                <a16:creationId xmlns:a16="http://schemas.microsoft.com/office/drawing/2014/main" id="{F8DD576A-02B7-4BD5-BC1E-198A99874C8B}"/>
              </a:ext>
            </a:extLst>
          </p:cNvPr>
          <p:cNvSpPr txBox="1">
            <a:spLocks/>
          </p:cNvSpPr>
          <p:nvPr/>
        </p:nvSpPr>
        <p:spPr>
          <a:xfrm>
            <a:off x="7640664" y="6579393"/>
            <a:ext cx="1503336" cy="23653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ct val="100000"/>
              </a:lnSpc>
              <a:buNone/>
            </a:pPr>
            <a:r>
              <a:rPr lang="en-US" sz="800" b="0" dirty="0">
                <a:solidFill>
                  <a:schemeClr val="bg2"/>
                </a:solidFill>
                <a:latin typeface="Calibri" panose="020F0502020204030204" pitchFamily="34" charset="0"/>
                <a:cs typeface="Calibri" panose="020F0502020204030204" pitchFamily="34" charset="0"/>
              </a:rPr>
              <a:t>© Joe Marino/Bill Cantrell/UPI/Newscom</a:t>
            </a:r>
            <a:endParaRPr lang="en-US" sz="800" b="0" kern="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0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260408"/>
            <a:ext cx="7916465"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13" name="Title 12"/>
          <p:cNvSpPr>
            <a:spLocks noGrp="1"/>
          </p:cNvSpPr>
          <p:nvPr>
            <p:ph type="title"/>
          </p:nvPr>
        </p:nvSpPr>
        <p:spPr>
          <a:xfrm>
            <a:off x="1219200" y="274638"/>
            <a:ext cx="7467600" cy="1143000"/>
          </a:xfrm>
        </p:spPr>
        <p:txBody>
          <a:bodyPr/>
          <a:lstStyle/>
          <a:p>
            <a:r>
              <a:rPr lang="en-US" sz="2800" b="1" dirty="0">
                <a:solidFill>
                  <a:srgbClr val="00B0F0"/>
                </a:solidFill>
              </a:rPr>
              <a:t>NATURE AND IMPORTANCE OF PRICE</a:t>
            </a:r>
            <a:br>
              <a:rPr lang="en-US" sz="2800" b="1" dirty="0">
                <a:solidFill>
                  <a:srgbClr val="00B0F0"/>
                </a:solidFill>
              </a:rPr>
            </a:br>
            <a:r>
              <a:rPr lang="en-US" sz="2000" b="1" dirty="0">
                <a:solidFill>
                  <a:srgbClr val="00B0F0"/>
                </a:solidFill>
              </a:rPr>
              <a:t>WHAT IS A PRICE?</a:t>
            </a:r>
            <a:endParaRPr lang="en-US" sz="2800" b="1" dirty="0">
              <a:solidFill>
                <a:srgbClr val="00B0F0"/>
              </a:solidFill>
            </a:endParaRPr>
          </a:p>
        </p:txBody>
      </p:sp>
      <p:sp>
        <p:nvSpPr>
          <p:cNvPr id="14" name="Content Placeholder 13"/>
          <p:cNvSpPr>
            <a:spLocks noGrp="1"/>
          </p:cNvSpPr>
          <p:nvPr>
            <p:ph idx="1"/>
          </p:nvPr>
        </p:nvSpPr>
        <p:spPr>
          <a:xfrm>
            <a:off x="1447800" y="1600200"/>
            <a:ext cx="7239000" cy="4525963"/>
          </a:xfrm>
        </p:spPr>
        <p:txBody>
          <a:bodyPr/>
          <a:lstStyle/>
          <a:p>
            <a:pPr marL="0" indent="0">
              <a:buNone/>
            </a:pPr>
            <a:r>
              <a:rPr lang="en-US" sz="2400" b="1" dirty="0">
                <a:solidFill>
                  <a:srgbClr val="0064FF"/>
                </a:solidFill>
                <a:hlinkClick r:id="rId4" action="ppaction://hlinksldjump"/>
              </a:rPr>
              <a:t>Price</a:t>
            </a:r>
            <a:endParaRPr lang="en-US" sz="2400" b="1" dirty="0">
              <a:solidFill>
                <a:srgbClr val="0064FF"/>
              </a:solidFill>
            </a:endParaRPr>
          </a:p>
          <a:p>
            <a:pPr marL="0" indent="0">
              <a:buNone/>
            </a:pPr>
            <a:r>
              <a:rPr lang="en-US" sz="2400" b="1" dirty="0">
                <a:solidFill>
                  <a:srgbClr val="000000"/>
                </a:solidFill>
                <a:hlinkClick r:id="" action="ppaction://noaction"/>
              </a:rPr>
              <a:t>Barter</a:t>
            </a:r>
            <a:endParaRPr lang="en-US" sz="2400" b="1" dirty="0">
              <a:solidFill>
                <a:srgbClr val="000000"/>
              </a:solidFill>
            </a:endParaRPr>
          </a:p>
          <a:p>
            <a:pPr marL="0" indent="0">
              <a:buNone/>
            </a:pPr>
            <a:endParaRPr lang="en-US" sz="2400" b="1" dirty="0">
              <a:solidFill>
                <a:srgbClr val="000000"/>
              </a:solidFill>
            </a:endParaRPr>
          </a:p>
          <a:p>
            <a:pPr marL="0" indent="0">
              <a:buNone/>
            </a:pPr>
            <a:r>
              <a:rPr lang="en-US" sz="2400" b="1" dirty="0">
                <a:solidFill>
                  <a:srgbClr val="000000"/>
                </a:solidFill>
              </a:rPr>
              <a:t>The Price Equation</a:t>
            </a:r>
          </a:p>
          <a:p>
            <a:pPr marL="0" indent="0">
              <a:buNone/>
            </a:pPr>
            <a:endParaRPr lang="en-US" sz="2400" b="1" dirty="0">
              <a:solidFill>
                <a:srgbClr val="000000"/>
              </a:solidFill>
            </a:endParaRPr>
          </a:p>
          <a:p>
            <a:pPr marL="0" indent="0">
              <a:buNone/>
            </a:pPr>
            <a:r>
              <a:rPr lang="en-US" sz="2400" b="1" dirty="0">
                <a:solidFill>
                  <a:srgbClr val="000000"/>
                </a:solidFill>
              </a:rPr>
              <a:t>Calculating a Final Price</a:t>
            </a:r>
          </a:p>
        </p:txBody>
      </p:sp>
      <p:graphicFrame>
        <p:nvGraphicFramePr>
          <p:cNvPr id="16" name="Object 49" descr="Final Price equals list price minus the sum of incentives and allowances. Add to this extra fees."/>
          <p:cNvGraphicFramePr>
            <a:graphicFrameLocks noChangeAspect="1"/>
          </p:cNvGraphicFramePr>
          <p:nvPr>
            <p:extLst>
              <p:ext uri="{D42A27DB-BD31-4B8C-83A1-F6EECF244321}">
                <p14:modId xmlns:p14="http://schemas.microsoft.com/office/powerpoint/2010/main" val="3053957464"/>
              </p:ext>
            </p:extLst>
          </p:nvPr>
        </p:nvGraphicFramePr>
        <p:xfrm>
          <a:off x="1600200" y="5364947"/>
          <a:ext cx="6661422" cy="304800"/>
        </p:xfrm>
        <a:graphic>
          <a:graphicData uri="http://schemas.openxmlformats.org/presentationml/2006/ole">
            <mc:AlternateContent xmlns:mc="http://schemas.openxmlformats.org/markup-compatibility/2006">
              <mc:Choice xmlns:v="urn:schemas-microsoft-com:vml" Requires="v">
                <p:oleObj spid="_x0000_s1074" name="Equation" r:id="rId5" imgW="5211360" imgH="191880" progId="Equation.3">
                  <p:embed/>
                </p:oleObj>
              </mc:Choice>
              <mc:Fallback>
                <p:oleObj name="Equation" r:id="rId5" imgW="5211360" imgH="191880" progId="Equation.3">
                  <p:embed/>
                  <p:pic>
                    <p:nvPicPr>
                      <p:cNvPr id="16" name="Object 49" descr="Final Price equals list price minus the sum of incentives and allowances. Add to this extra fe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5364947"/>
                        <a:ext cx="6661422" cy="3048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3430" y="1759857"/>
            <a:ext cx="2488044" cy="1261438"/>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3428" y="3412634"/>
            <a:ext cx="2503715" cy="1449651"/>
          </a:xfrm>
          <a:prstGeom prst="rect">
            <a:avLst/>
          </a:prstGeom>
        </p:spPr>
      </p:pic>
      <p:sp>
        <p:nvSpPr>
          <p:cNvPr id="6" name="Text Placeholder 5">
            <a:extLst>
              <a:ext uri="{FF2B5EF4-FFF2-40B4-BE49-F238E27FC236}">
                <a16:creationId xmlns:a16="http://schemas.microsoft.com/office/drawing/2014/main" id="{BDC71712-C341-495D-9E18-130DE62BD113}"/>
              </a:ext>
            </a:extLst>
          </p:cNvPr>
          <p:cNvSpPr>
            <a:spLocks noGrp="1"/>
          </p:cNvSpPr>
          <p:nvPr>
            <p:ph type="body" sz="quarter" idx="11"/>
          </p:nvPr>
        </p:nvSpPr>
        <p:spPr/>
        <p:txBody>
          <a:bodyPr/>
          <a:lstStyle/>
          <a:p>
            <a:r>
              <a:rPr lang="en-US" dirty="0"/>
              <a:t>Top: ©CTK/Alamy Stock Photo; Bottom: ©Drive Images/Alamy Stock Photo</a:t>
            </a:r>
          </a:p>
        </p:txBody>
      </p:sp>
      <p:sp>
        <p:nvSpPr>
          <p:cNvPr id="7" name="Text Placeholder 6" hidden="1">
            <a:extLst>
              <a:ext uri="{FF2B5EF4-FFF2-40B4-BE49-F238E27FC236}">
                <a16:creationId xmlns:a16="http://schemas.microsoft.com/office/drawing/2014/main" id="{4616BCF0-7396-428F-83D1-2F50C5BCC9B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435616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ic listing three types of purchased items and the price equation factors for each.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1609192"/>
            <a:ext cx="7543800" cy="4296308"/>
          </a:xfrm>
          <a:prstGeom prst="rect">
            <a:avLst/>
          </a:prstGeom>
        </p:spPr>
      </p:pic>
      <p:sp>
        <p:nvSpPr>
          <p:cNvPr id="5" name="Title 4"/>
          <p:cNvSpPr>
            <a:spLocks noGrp="1"/>
          </p:cNvSpPr>
          <p:nvPr>
            <p:ph type="title"/>
          </p:nvPr>
        </p:nvSpPr>
        <p:spPr>
          <a:xfrm>
            <a:off x="1371600" y="274638"/>
            <a:ext cx="7315200" cy="1143000"/>
          </a:xfrm>
        </p:spPr>
        <p:txBody>
          <a:bodyPr/>
          <a:lstStyle/>
          <a:p>
            <a:pPr algn="l"/>
            <a:r>
              <a:rPr lang="en-US" sz="2400" b="1" dirty="0">
                <a:solidFill>
                  <a:srgbClr val="7493E2"/>
                </a:solidFill>
                <a:effectLst>
                  <a:outerShdw blurRad="38100" dist="38100" dir="2700000" algn="tl">
                    <a:srgbClr val="DDDDDD"/>
                  </a:outerShdw>
                </a:effectLst>
              </a:rPr>
              <a:t>FIGURE 13-1</a:t>
            </a:r>
            <a:r>
              <a:rPr lang="en-US" sz="2400" b="1" dirty="0"/>
              <a:t>  The </a:t>
            </a:r>
            <a:r>
              <a:rPr lang="ja-JP" altLang="en-US" sz="2400" b="1" dirty="0"/>
              <a:t>“</a:t>
            </a:r>
            <a:r>
              <a:rPr lang="en-US" sz="2400" b="1" dirty="0"/>
              <a:t>price</a:t>
            </a:r>
            <a:r>
              <a:rPr lang="ja-JP" altLang="en-US" sz="2400" b="1" dirty="0"/>
              <a:t>”</a:t>
            </a:r>
            <a:r>
              <a:rPr lang="en-US" sz="2400" b="1" dirty="0"/>
              <a:t> a buyer pays can take different names depending on what is purchased</a:t>
            </a:r>
            <a:endParaRPr lang="en-US" sz="1400" b="1" dirty="0"/>
          </a:p>
        </p:txBody>
      </p:sp>
      <p:sp>
        <p:nvSpPr>
          <p:cNvPr id="3" name="Text Placeholder 2" hidden="1">
            <a:extLst>
              <a:ext uri="{FF2B5EF4-FFF2-40B4-BE49-F238E27FC236}">
                <a16:creationId xmlns:a16="http://schemas.microsoft.com/office/drawing/2014/main" id="{3B339002-CFC3-4B73-A170-8A2BCA9051E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9036333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990600" y="160338"/>
            <a:ext cx="8056563"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8" name="Title 7"/>
          <p:cNvSpPr>
            <a:spLocks noGrp="1"/>
          </p:cNvSpPr>
          <p:nvPr>
            <p:ph type="title"/>
          </p:nvPr>
        </p:nvSpPr>
        <p:spPr/>
        <p:txBody>
          <a:bodyPr/>
          <a:lstStyle/>
          <a:p>
            <a:r>
              <a:rPr lang="en-US" sz="2800" b="1" dirty="0">
                <a:solidFill>
                  <a:srgbClr val="00B0F0"/>
                </a:solidFill>
              </a:rPr>
              <a:t>NATURE AND IMPORTANCE OF PRICE</a:t>
            </a:r>
            <a:br>
              <a:rPr lang="en-US" sz="2800" b="1" dirty="0">
                <a:solidFill>
                  <a:srgbClr val="00B0F0"/>
                </a:solidFill>
              </a:rPr>
            </a:br>
            <a:r>
              <a:rPr lang="en-US" sz="2000" b="1" dirty="0">
                <a:solidFill>
                  <a:srgbClr val="00B0F0"/>
                </a:solidFill>
              </a:rPr>
              <a:t>PRICE AS AN INDICATOR OF VALUE</a:t>
            </a:r>
            <a:endParaRPr lang="en-US" sz="2800" b="1" dirty="0">
              <a:solidFill>
                <a:srgbClr val="00B0F0"/>
              </a:solidFill>
            </a:endParaRPr>
          </a:p>
        </p:txBody>
      </p:sp>
      <p:sp>
        <p:nvSpPr>
          <p:cNvPr id="9" name="Content Placeholder 8"/>
          <p:cNvSpPr>
            <a:spLocks noGrp="1"/>
          </p:cNvSpPr>
          <p:nvPr>
            <p:ph idx="1"/>
          </p:nvPr>
        </p:nvSpPr>
        <p:spPr>
          <a:xfrm>
            <a:off x="1295400" y="1600201"/>
            <a:ext cx="7391400" cy="1288774"/>
          </a:xfrm>
        </p:spPr>
        <p:txBody>
          <a:bodyPr/>
          <a:lstStyle/>
          <a:p>
            <a:pPr marL="0" indent="0">
              <a:buNone/>
            </a:pPr>
            <a:r>
              <a:rPr lang="en-US" dirty="0">
                <a:solidFill>
                  <a:srgbClr val="0064FF"/>
                </a:solidFill>
                <a:hlinkClick r:id="rId4" action="ppaction://hlinksldjump"/>
              </a:rPr>
              <a:t>Value</a:t>
            </a:r>
            <a:endParaRPr lang="en-US" dirty="0">
              <a:solidFill>
                <a:srgbClr val="0064FF"/>
              </a:solidFill>
            </a:endParaRPr>
          </a:p>
          <a:p>
            <a:pPr marL="0" indent="0">
              <a:buNone/>
            </a:pPr>
            <a:endParaRPr lang="en-US" dirty="0">
              <a:solidFill>
                <a:srgbClr val="005AD7"/>
              </a:solidFill>
              <a:hlinkClick r:id="" action="ppaction://noaction"/>
            </a:endParaRPr>
          </a:p>
          <a:p>
            <a:pPr marL="0" indent="0">
              <a:buNone/>
            </a:pPr>
            <a:r>
              <a:rPr lang="en-US" dirty="0">
                <a:solidFill>
                  <a:srgbClr val="005AD7"/>
                </a:solidFill>
                <a:hlinkClick r:id="" action="ppaction://noaction"/>
              </a:rPr>
              <a:t>Value-Pricing</a:t>
            </a:r>
            <a:endParaRPr lang="en-US" dirty="0">
              <a:solidFill>
                <a:srgbClr val="005AD7"/>
              </a:solidFill>
            </a:endParaRPr>
          </a:p>
        </p:txBody>
      </p:sp>
      <p:graphicFrame>
        <p:nvGraphicFramePr>
          <p:cNvPr id="19463" name="Object 22" descr="Value equals perceived benefits divided by price."/>
          <p:cNvGraphicFramePr>
            <a:graphicFrameLocks noChangeAspect="1"/>
          </p:cNvGraphicFramePr>
          <p:nvPr>
            <p:extLst>
              <p:ext uri="{D42A27DB-BD31-4B8C-83A1-F6EECF244321}">
                <p14:modId xmlns:p14="http://schemas.microsoft.com/office/powerpoint/2010/main" val="161135909"/>
              </p:ext>
            </p:extLst>
          </p:nvPr>
        </p:nvGraphicFramePr>
        <p:xfrm>
          <a:off x="1676400" y="3657600"/>
          <a:ext cx="6246284" cy="1227902"/>
        </p:xfrm>
        <a:graphic>
          <a:graphicData uri="http://schemas.openxmlformats.org/presentationml/2006/ole">
            <mc:AlternateContent xmlns:mc="http://schemas.openxmlformats.org/markup-compatibility/2006">
              <mc:Choice xmlns:v="urn:schemas-microsoft-com:vml" Requires="v">
                <p:oleObj spid="_x0000_s2098" name="Equation" r:id="rId5" imgW="2962080" imgH="576000" progId="Equation.3">
                  <p:embed/>
                </p:oleObj>
              </mc:Choice>
              <mc:Fallback>
                <p:oleObj name="Equation" r:id="rId5" imgW="2962080" imgH="576000" progId="Equation.3">
                  <p:embed/>
                  <p:pic>
                    <p:nvPicPr>
                      <p:cNvPr id="19463" name="Object 22" descr="Value equals perceived benefits divided by pri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657600"/>
                        <a:ext cx="6246284" cy="122790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502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54" name="AutoShape 10"/>
          <p:cNvSpPr>
            <a:spLocks noChangeArrowheads="1"/>
          </p:cNvSpPr>
          <p:nvPr/>
        </p:nvSpPr>
        <p:spPr bwMode="auto">
          <a:xfrm>
            <a:off x="990600" y="160337"/>
            <a:ext cx="8056563" cy="1511463"/>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eaLnBrk="1" hangingPunct="1">
              <a:lnSpc>
                <a:spcPct val="105000"/>
              </a:lnSpc>
              <a:spcBef>
                <a:spcPct val="30000"/>
              </a:spcBef>
              <a:defRPr/>
            </a:pPr>
            <a:endParaRPr lang="en-US" sz="2400" dirty="0">
              <a:solidFill>
                <a:srgbClr val="A50532"/>
              </a:solidFill>
            </a:endParaRPr>
          </a:p>
        </p:txBody>
      </p:sp>
      <p:sp>
        <p:nvSpPr>
          <p:cNvPr id="6" name="Title 5"/>
          <p:cNvSpPr>
            <a:spLocks noGrp="1"/>
          </p:cNvSpPr>
          <p:nvPr>
            <p:ph type="title"/>
          </p:nvPr>
        </p:nvSpPr>
        <p:spPr>
          <a:xfrm>
            <a:off x="1219200" y="274638"/>
            <a:ext cx="7467600" cy="1143000"/>
          </a:xfrm>
        </p:spPr>
        <p:txBody>
          <a:bodyPr/>
          <a:lstStyle/>
          <a:p>
            <a:r>
              <a:rPr lang="en-US" sz="3200" b="1" dirty="0">
                <a:solidFill>
                  <a:srgbClr val="00B0F0"/>
                </a:solidFill>
              </a:rPr>
              <a:t>MARKETING MATTERS</a:t>
            </a:r>
            <a:br>
              <a:rPr lang="en-US" sz="3200" b="1" dirty="0">
                <a:solidFill>
                  <a:srgbClr val="00B0F0"/>
                </a:solidFill>
              </a:rPr>
            </a:br>
            <a:r>
              <a:rPr lang="en-US" sz="2400" b="1" dirty="0">
                <a:solidFill>
                  <a:srgbClr val="00B0F0"/>
                </a:solidFill>
              </a:rPr>
              <a:t>Does Spirit Airlines Engage in Value Pricing?</a:t>
            </a:r>
            <a:br>
              <a:rPr lang="en-US" sz="2400" b="1" dirty="0">
                <a:solidFill>
                  <a:srgbClr val="00B0F0"/>
                </a:solidFill>
              </a:rPr>
            </a:br>
            <a:r>
              <a:rPr lang="en-US" sz="2400" b="1" dirty="0">
                <a:solidFill>
                  <a:srgbClr val="00B0F0"/>
                </a:solidFill>
              </a:rPr>
              <a:t>For Some </a:t>
            </a:r>
            <a:r>
              <a:rPr lang="en-US" sz="2400" b="1" dirty="0">
                <a:solidFill>
                  <a:srgbClr val="00B050"/>
                </a:solidFill>
              </a:rPr>
              <a:t>Yes</a:t>
            </a:r>
            <a:r>
              <a:rPr lang="en-US" sz="2400" b="1" dirty="0">
                <a:solidFill>
                  <a:srgbClr val="00B0F0"/>
                </a:solidFill>
              </a:rPr>
              <a:t>, for Others </a:t>
            </a:r>
            <a:r>
              <a:rPr lang="en-US" sz="2400" b="1" dirty="0">
                <a:solidFill>
                  <a:srgbClr val="C00000"/>
                </a:solidFill>
              </a:rPr>
              <a:t>No</a:t>
            </a:r>
          </a:p>
        </p:txBody>
      </p:sp>
      <p:sp>
        <p:nvSpPr>
          <p:cNvPr id="7" name="Content Placeholder 6"/>
          <p:cNvSpPr>
            <a:spLocks noGrp="1"/>
          </p:cNvSpPr>
          <p:nvPr>
            <p:ph idx="1"/>
          </p:nvPr>
        </p:nvSpPr>
        <p:spPr>
          <a:xfrm>
            <a:off x="1219200" y="1893996"/>
            <a:ext cx="7099300" cy="4525963"/>
          </a:xfrm>
        </p:spPr>
        <p:txBody>
          <a:bodyPr/>
          <a:lstStyle/>
          <a:p>
            <a:pPr marL="0" indent="0">
              <a:buNone/>
            </a:pPr>
            <a:r>
              <a:rPr lang="en-US" sz="2400" dirty="0"/>
              <a:t>It Depends on the Benefits to Passengers, and the Price Passengers are Willing to Pay</a:t>
            </a:r>
          </a:p>
          <a:p>
            <a:r>
              <a:rPr lang="en-US" sz="2400" dirty="0"/>
              <a:t>Spirit Is 40 Percent Lower Than Competitors</a:t>
            </a:r>
          </a:p>
          <a:p>
            <a:r>
              <a:rPr lang="en-US" sz="2400" dirty="0"/>
              <a:t>Pay Extra for Boarding Pass, Beverages, </a:t>
            </a:r>
            <a:br>
              <a:rPr lang="en-US" sz="2400" dirty="0"/>
            </a:br>
            <a:r>
              <a:rPr lang="en-US" sz="2400" dirty="0"/>
              <a:t>Overhead Bin, Assigned Aisle Seat, and More</a:t>
            </a:r>
          </a:p>
          <a:p>
            <a:r>
              <a:rPr lang="en-US" sz="2400" dirty="0"/>
              <a:t>Value Pricing:</a:t>
            </a:r>
          </a:p>
          <a:p>
            <a:pPr lvl="1">
              <a:buFont typeface="Arial"/>
              <a:buChar char="•"/>
            </a:pPr>
            <a:r>
              <a:rPr lang="en-US" sz="2000" dirty="0"/>
              <a:t>Yes, for Those Who Want to Get to </a:t>
            </a:r>
            <a:br>
              <a:rPr lang="en-US" sz="2000" dirty="0"/>
            </a:br>
            <a:r>
              <a:rPr lang="en-US" sz="2000" dirty="0"/>
              <a:t>Destination Cheaply</a:t>
            </a:r>
          </a:p>
          <a:p>
            <a:pPr lvl="1">
              <a:buFont typeface="Arial"/>
              <a:buChar char="•"/>
            </a:pPr>
            <a:r>
              <a:rPr lang="en-US" sz="2000" dirty="0"/>
              <a:t>No, for Those Who Expect More Benefits</a:t>
            </a:r>
          </a:p>
          <a:p>
            <a:pPr lvl="1">
              <a:buFont typeface="Arial"/>
              <a:buChar char="•"/>
            </a:pPr>
            <a:r>
              <a:rPr lang="en-US" sz="2000" dirty="0"/>
              <a:t>Ranks High for Complaints on Seats, etc., but Not for Fares</a:t>
            </a:r>
          </a:p>
          <a:p>
            <a:endParaRPr lang="en-US" sz="2400" dirty="0"/>
          </a:p>
        </p:txBody>
      </p:sp>
      <p:sp>
        <p:nvSpPr>
          <p:cNvPr id="4" name="Text Placeholder 3" hidden="1">
            <a:extLst>
              <a:ext uri="{FF2B5EF4-FFF2-40B4-BE49-F238E27FC236}">
                <a16:creationId xmlns:a16="http://schemas.microsoft.com/office/drawing/2014/main" id="{43FC775B-DE80-49CC-BFA7-BED824544874}"/>
              </a:ext>
            </a:extLst>
          </p:cNvPr>
          <p:cNvSpPr>
            <a:spLocks noGrp="1"/>
          </p:cNvSpPr>
          <p:nvPr>
            <p:ph type="body" sz="quarter" idx="16"/>
          </p:nvPr>
        </p:nvSpPr>
        <p:spPr/>
        <p:txBody>
          <a:bodyPr/>
          <a:lstStyle/>
          <a:p>
            <a:endParaRPr lang="en-US"/>
          </a:p>
        </p:txBody>
      </p:sp>
      <p:sp>
        <p:nvSpPr>
          <p:cNvPr id="3" name="Text Placeholder 2">
            <a:extLst>
              <a:ext uri="{FF2B5EF4-FFF2-40B4-BE49-F238E27FC236}">
                <a16:creationId xmlns:a16="http://schemas.microsoft.com/office/drawing/2014/main" id="{86F2F315-17C4-4B1F-A1BC-394CD08153F1}"/>
              </a:ext>
            </a:extLst>
          </p:cNvPr>
          <p:cNvSpPr>
            <a:spLocks noGrp="1"/>
          </p:cNvSpPr>
          <p:nvPr>
            <p:ph type="body" sz="quarter" idx="11"/>
          </p:nvPr>
        </p:nvSpPr>
        <p:spPr/>
        <p:txBody>
          <a:bodyPr/>
          <a:lstStyle/>
          <a:p>
            <a:r>
              <a:rPr lang="en-US" dirty="0"/>
              <a:t>©Sam Pollitt/Alamy Stock Photo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038600"/>
            <a:ext cx="1988629" cy="1324427"/>
          </a:xfrm>
          <a:prstGeom prst="rect">
            <a:avLst/>
          </a:prstGeom>
        </p:spPr>
      </p:pic>
    </p:spTree>
    <p:extLst>
      <p:ext uri="{BB962C8B-B14F-4D97-AF65-F5344CB8AC3E}">
        <p14:creationId xmlns:p14="http://schemas.microsoft.com/office/powerpoint/2010/main" val="276266956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55" name="AutoShape 1035"/>
          <p:cNvSpPr>
            <a:spLocks noChangeArrowheads="1"/>
          </p:cNvSpPr>
          <p:nvPr/>
        </p:nvSpPr>
        <p:spPr bwMode="auto">
          <a:xfrm>
            <a:off x="1066800" y="160338"/>
            <a:ext cx="7980363" cy="1143000"/>
          </a:xfrm>
          <a:prstGeom prst="roundRect">
            <a:avLst>
              <a:gd name="adj" fmla="val 16667"/>
            </a:avLst>
          </a:prstGeom>
          <a:solidFill>
            <a:srgbClr val="FFF0C8">
              <a:alpha val="50000"/>
            </a:srgbClr>
          </a:solidFill>
          <a:ln w="38100">
            <a:solidFill>
              <a:srgbClr val="0070C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nchor="ctr" anchorCtr="1"/>
          <a:lstStyle/>
          <a:p>
            <a:pPr algn="ctr">
              <a:defRPr/>
            </a:pPr>
            <a:endParaRPr lang="en-US" sz="2200" dirty="0">
              <a:solidFill>
                <a:srgbClr val="A50532"/>
              </a:solidFill>
            </a:endParaRPr>
          </a:p>
        </p:txBody>
      </p:sp>
      <p:sp>
        <p:nvSpPr>
          <p:cNvPr id="9" name="Title 8"/>
          <p:cNvSpPr>
            <a:spLocks noGrp="1"/>
          </p:cNvSpPr>
          <p:nvPr>
            <p:ph type="title"/>
          </p:nvPr>
        </p:nvSpPr>
        <p:spPr/>
        <p:txBody>
          <a:bodyPr/>
          <a:lstStyle/>
          <a:p>
            <a:r>
              <a:rPr lang="en-US" sz="2800" b="1" dirty="0">
                <a:solidFill>
                  <a:srgbClr val="00B0F0"/>
                </a:solidFill>
              </a:rPr>
              <a:t>NATURE AND IMPORTANCE OF PRICE</a:t>
            </a:r>
            <a:br>
              <a:rPr lang="en-US" sz="2800" b="1" dirty="0">
                <a:solidFill>
                  <a:srgbClr val="00B0F0"/>
                </a:solidFill>
              </a:rPr>
            </a:br>
            <a:r>
              <a:rPr lang="en-US" sz="2000" b="1" dirty="0">
                <a:solidFill>
                  <a:srgbClr val="00B0F0"/>
                </a:solidFill>
              </a:rPr>
              <a:t>PRICE IN THE MARKETING MIX</a:t>
            </a:r>
            <a:endParaRPr lang="en-US" sz="2800" b="1" dirty="0">
              <a:solidFill>
                <a:srgbClr val="00B0F0"/>
              </a:solidFill>
            </a:endParaRPr>
          </a:p>
        </p:txBody>
      </p:sp>
      <p:sp>
        <p:nvSpPr>
          <p:cNvPr id="10" name="Content Placeholder 9"/>
          <p:cNvSpPr>
            <a:spLocks noGrp="1"/>
          </p:cNvSpPr>
          <p:nvPr>
            <p:ph idx="1"/>
          </p:nvPr>
        </p:nvSpPr>
        <p:spPr>
          <a:xfrm>
            <a:off x="1295400" y="1600201"/>
            <a:ext cx="7391400" cy="1244600"/>
          </a:xfrm>
        </p:spPr>
        <p:txBody>
          <a:bodyPr/>
          <a:lstStyle/>
          <a:p>
            <a:pPr marL="0" indent="0">
              <a:buNone/>
            </a:pPr>
            <a:r>
              <a:rPr lang="en-US" dirty="0">
                <a:solidFill>
                  <a:srgbClr val="0064FF"/>
                </a:solidFill>
                <a:hlinkClick r:id="rId3" action="ppaction://hlinksldjump"/>
              </a:rPr>
              <a:t>Profit Equation</a:t>
            </a:r>
            <a:endParaRPr lang="en-US" dirty="0">
              <a:solidFill>
                <a:srgbClr val="0064FF"/>
              </a:solidFill>
            </a:endParaRPr>
          </a:p>
          <a:p>
            <a:pPr marL="0" indent="0">
              <a:buNone/>
            </a:pPr>
            <a:r>
              <a:rPr lang="en-US" dirty="0">
                <a:solidFill>
                  <a:srgbClr val="000000"/>
                </a:solidFill>
              </a:rPr>
              <a:t>	Profit = Total Revenue – Total Cost</a:t>
            </a:r>
            <a:endParaRPr lang="en-US" dirty="0">
              <a:solidFill>
                <a:srgbClr val="0064FF"/>
              </a:solidFill>
            </a:endParaRPr>
          </a:p>
          <a:p>
            <a:pPr marL="0" indent="0">
              <a:buNone/>
            </a:pPr>
            <a:r>
              <a:rPr lang="en-US" dirty="0">
                <a:solidFill>
                  <a:srgbClr val="000000"/>
                </a:solidFill>
              </a:rPr>
              <a:t>Six Steps in Setting Price</a:t>
            </a:r>
          </a:p>
          <a:p>
            <a:pPr marL="971550" lvl="1" indent="-514350">
              <a:buFont typeface="+mj-lt"/>
              <a:buAutoNum type="arabicPeriod"/>
            </a:pPr>
            <a:r>
              <a:rPr lang="en-US" sz="2400" dirty="0">
                <a:solidFill>
                  <a:srgbClr val="000000"/>
                </a:solidFill>
              </a:rPr>
              <a:t>Identify Pricing Objectives/Constraints</a:t>
            </a:r>
          </a:p>
          <a:p>
            <a:pPr marL="971550" lvl="1" indent="-514350">
              <a:buFont typeface="+mj-lt"/>
              <a:buAutoNum type="arabicPeriod"/>
            </a:pPr>
            <a:r>
              <a:rPr lang="en-US" sz="2400" dirty="0">
                <a:solidFill>
                  <a:srgbClr val="000000"/>
                </a:solidFill>
              </a:rPr>
              <a:t>Estimate Demand and Revenue</a:t>
            </a:r>
          </a:p>
          <a:p>
            <a:pPr marL="971550" lvl="1" indent="-514350">
              <a:buFont typeface="+mj-lt"/>
              <a:buAutoNum type="arabicPeriod"/>
            </a:pPr>
            <a:r>
              <a:rPr lang="en-US" sz="2400" dirty="0">
                <a:solidFill>
                  <a:srgbClr val="000000"/>
                </a:solidFill>
              </a:rPr>
              <a:t>Determine Cost, Volume, Profit Relationships</a:t>
            </a:r>
          </a:p>
          <a:p>
            <a:pPr marL="971550" lvl="1" indent="-514350">
              <a:buFont typeface="+mj-lt"/>
              <a:buAutoNum type="arabicPeriod"/>
            </a:pPr>
            <a:r>
              <a:rPr lang="en-US" sz="2400" dirty="0">
                <a:solidFill>
                  <a:srgbClr val="000000"/>
                </a:solidFill>
              </a:rPr>
              <a:t>Select Approximate Price Level</a:t>
            </a:r>
          </a:p>
          <a:p>
            <a:pPr marL="971550" lvl="1" indent="-514350">
              <a:buFont typeface="+mj-lt"/>
              <a:buAutoNum type="arabicPeriod"/>
            </a:pPr>
            <a:r>
              <a:rPr lang="en-US" sz="2400" dirty="0">
                <a:solidFill>
                  <a:srgbClr val="000000"/>
                </a:solidFill>
              </a:rPr>
              <a:t>Set List or Quoted Price</a:t>
            </a:r>
          </a:p>
          <a:p>
            <a:pPr marL="971550" lvl="1" indent="-514350">
              <a:buFont typeface="+mj-lt"/>
              <a:buAutoNum type="arabicPeriod"/>
            </a:pPr>
            <a:r>
              <a:rPr lang="en-US" sz="2400" dirty="0">
                <a:solidFill>
                  <a:srgbClr val="000000"/>
                </a:solidFill>
              </a:rPr>
              <a:t>Make Special Adjustments</a:t>
            </a:r>
          </a:p>
        </p:txBody>
      </p:sp>
    </p:spTree>
    <p:extLst>
      <p:ext uri="{BB962C8B-B14F-4D97-AF65-F5344CB8AC3E}">
        <p14:creationId xmlns:p14="http://schemas.microsoft.com/office/powerpoint/2010/main" val="1789680467"/>
      </p:ext>
    </p:extLst>
  </p:cSld>
  <p:clrMapOvr>
    <a:masterClrMapping/>
  </p:clrMapOvr>
</p:sld>
</file>

<file path=ppt/theme/theme1.xml><?xml version="1.0" encoding="utf-8"?>
<a:theme xmlns:a="http://schemas.openxmlformats.org/drawingml/2006/main" name="General Presentation-building-side">
  <a:themeElements>
    <a:clrScheme name="Otterson_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tterson_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tterson_powerpoi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tterson_powerpoin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tterson_powerpoin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tterson_powerpoin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tterson_powerpoin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tterson_powerpoin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tterson_powerpoin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tterson_powerpoin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tterson_powerpoin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tterson_powerpoin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tterson_powerpoin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tterson_powerpoin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Kind xmlns="8dfc9360-30d7-44fa-9454-8814658167eb">Course Materials</Kind>
    <Document_x0020_Audience xmlns="8dfc9360-30d7-44fa-9454-8814658167eb"/>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3D0D3045D2FF4FB51A5B63DF3AAA65" ma:contentTypeVersion="3" ma:contentTypeDescription="Create a new document." ma:contentTypeScope="" ma:versionID="6841a04a395bc456f6e306e967f3d95c">
  <xsd:schema xmlns:xsd="http://www.w3.org/2001/XMLSchema" xmlns:p="http://schemas.microsoft.com/office/2006/metadata/properties" xmlns:ns1="http://schemas.microsoft.com/sharepoint/v3" xmlns:ns2="8dfc9360-30d7-44fa-9454-8814658167eb" targetNamespace="http://schemas.microsoft.com/office/2006/metadata/properties" ma:root="true" ma:fieldsID="9af39eaed083fb799ebbfefa202d23f3" ns1:_="" ns2:_="">
    <xsd:import namespace="http://schemas.microsoft.com/sharepoint/v3"/>
    <xsd:import namespace="8dfc9360-30d7-44fa-9454-8814658167eb"/>
    <xsd:element name="properties">
      <xsd:complexType>
        <xsd:sequence>
          <xsd:element name="documentManagement">
            <xsd:complexType>
              <xsd:all>
                <xsd:element ref="ns2:Document_x0020_Audience" minOccurs="0"/>
                <xsd:element ref="ns2:Kind" minOccurs="0"/>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6" nillable="true" ma:displayName="Scheduling Start Date" ma:description="" ma:hidden="true" ma:internalName="PublishingStartDate">
      <xsd:simpleType>
        <xsd:restriction base="dms:Unknown"/>
      </xsd:simpleType>
    </xsd:element>
    <xsd:element name="PublishingExpirationDate" ma:index="7"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8dfc9360-30d7-44fa-9454-8814658167eb" elementFormDefault="qualified">
    <xsd:import namespace="http://schemas.microsoft.com/office/2006/documentManagement/types"/>
    <xsd:element name="Document_x0020_Audience" ma:index="2" nillable="true" ma:displayName="Document Audience" ma:default="Frequently Used" ma:internalName="Document_x0020_Audience">
      <xsd:complexType>
        <xsd:complexContent>
          <xsd:extension base="dms:MultiChoice">
            <xsd:sequence>
              <xsd:element name="Value" maxOccurs="unbounded" minOccurs="0" nillable="true">
                <xsd:simpleType>
                  <xsd:restriction base="dms:Choice">
                    <xsd:enumeration value="Frequently Used"/>
                    <xsd:enumeration value="Faculty Assistant"/>
                    <xsd:enumeration value="Alumni"/>
                    <xsd:enumeration value="Students"/>
                  </xsd:restriction>
                </xsd:simpleType>
              </xsd:element>
            </xsd:sequence>
          </xsd:extension>
        </xsd:complexContent>
      </xsd:complexType>
    </xsd:element>
    <xsd:element name="Kind" ma:index="3" nillable="true" ma:displayName="Kind" ma:default="CDs" ma:format="Dropdown" ma:internalName="Kind">
      <xsd:simpleType>
        <xsd:union memberTypes="dms:Text">
          <xsd:simpleType>
            <xsd:restriction base="dms:Choice">
              <xsd:enumeration value="CDs"/>
              <xsd:enumeration value="Course Materials"/>
              <xsd:enumeration value="Forms"/>
              <xsd:enumeration value="Guidelines"/>
              <xsd:enumeration value="Insert Files"/>
              <xsd:enumeration value="Mailing Labels"/>
              <xsd:enumeration value="Maps"/>
              <xsd:enumeration value="Marketing Materials"/>
              <xsd:enumeration value="Name Badges"/>
              <xsd:enumeration value="PowerPoint"/>
              <xsd:enumeration value="Signage"/>
              <xsd:enumeration value="Stationery"/>
              <xsd:enumeration value="Web"/>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C11867CF-15CD-4A8E-9B76-7943E78E4375}">
  <ds:schemaRefs>
    <ds:schemaRef ds:uri="http://schemas.microsoft.com/sharepoint/v3/contenttype/forms"/>
  </ds:schemaRefs>
</ds:datastoreItem>
</file>

<file path=customXml/itemProps2.xml><?xml version="1.0" encoding="utf-8"?>
<ds:datastoreItem xmlns:ds="http://schemas.openxmlformats.org/officeDocument/2006/customXml" ds:itemID="{069410F0-41F1-42B4-BB9F-D8918C5FCEB4}">
  <ds:schemaRefs>
    <ds:schemaRef ds:uri="http://www.w3.org/XML/1998/namespace"/>
    <ds:schemaRef ds:uri="http://purl.org/dc/dcmitype/"/>
    <ds:schemaRef ds:uri="http://purl.org/dc/terms/"/>
    <ds:schemaRef ds:uri="http://purl.org/dc/elements/1.1/"/>
    <ds:schemaRef ds:uri="8dfc9360-30d7-44fa-9454-8814658167eb"/>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A9056A18-FDE8-4B63-AE74-C7463994AC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dfc9360-30d7-44fa-9454-8814658167eb"/>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4.xml><?xml version="1.0" encoding="utf-8"?>
<ds:datastoreItem xmlns:ds="http://schemas.openxmlformats.org/officeDocument/2006/customXml" ds:itemID="{7AF5EBA2-B4B7-41E0-9B6A-EF41C3DE360E}">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General Presentation-building-side</Template>
  <TotalTime>3131</TotalTime>
  <Words>1862</Words>
  <Application>Microsoft Macintosh PowerPoint</Application>
  <PresentationFormat>On-screen Show (4:3)</PresentationFormat>
  <Paragraphs>268</Paragraphs>
  <Slides>43</Slides>
  <Notes>40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7" baseType="lpstr">
      <vt:lpstr>Arial</vt:lpstr>
      <vt:lpstr>Calibri</vt:lpstr>
      <vt:lpstr>General Presentation-building-side</vt:lpstr>
      <vt:lpstr>Equation</vt:lpstr>
      <vt:lpstr>The Rady School of Management </vt:lpstr>
      <vt:lpstr>Group Marketing Plan – 5-minute meet and greet</vt:lpstr>
      <vt:lpstr>LEARNING OBJECTIVES (LO)  AFTER READING CHAPTER 13, YOU SHOULD BE ABLE TO:</vt:lpstr>
      <vt:lpstr>VIZIO, INC.—BUILDING A SMART TV BRAND AT A GREAT VALUE</vt:lpstr>
      <vt:lpstr>NATURE AND IMPORTANCE OF PRICE WHAT IS A PRICE?</vt:lpstr>
      <vt:lpstr>FIGURE 13-1  The “price” a buyer pays can take different names depending on what is purchased</vt:lpstr>
      <vt:lpstr>NATURE AND IMPORTANCE OF PRICE PRICE AS AN INDICATOR OF VALUE</vt:lpstr>
      <vt:lpstr>MARKETING MATTERS Does Spirit Airlines Engage in Value Pricing? For Some Yes, for Others No</vt:lpstr>
      <vt:lpstr>NATURE AND IMPORTANCE OF PRICE PRICE IN THE MARKETING MIX</vt:lpstr>
      <vt:lpstr>STEP 1: IDENTIFY PRICING OBJECTIVES AND CONSTRAINTS IDENTIFYING PRICING OBJECTIVES (1 of 6)</vt:lpstr>
      <vt:lpstr>STEP 1: IDENTIFY PRICING OBJECTIVES AND CONSTRAINTS IDENTIFYING PRICING OBJECTIVES (2 of 6)</vt:lpstr>
      <vt:lpstr>STEP 1: IDENTIFY PRICING OBJECTIVES AND CONSTRAINTS IDENTIFYING PRICING CONSTRAINTS (3 of 6)</vt:lpstr>
      <vt:lpstr>STEP 1: IDENTIFY PRICING OBJECTIVES AND CONSTRAINTS IDENTIFYING PRICING CONSTRAINTS (4 of 6)</vt:lpstr>
      <vt:lpstr>STEP 1: IDENTIFY PRICING OBJECTIVES AND CONSTRAINTS IDENTIFYING PRICING CONSTRAINTS (5 of 6)</vt:lpstr>
      <vt:lpstr>FIGURE 13-3  Pricing, product, and advertising strategies available to firms in four types of competitive markets</vt:lpstr>
      <vt:lpstr>STEP 1: IDENTIFY PRICING OBJECTIVES AND CONSTRAINTS IDENTIFYING PRICING CONSTRAINTS (6 of 6)</vt:lpstr>
      <vt:lpstr>STEP 2: ESTIMATE DEMAND AND REVENUE ESTIMATING DEMAND (1 of 4)</vt:lpstr>
      <vt:lpstr>STEP 2: ESTIMATE DEMAND AND REVENUE ESTIMATING DEMAND (2 of 4)</vt:lpstr>
      <vt:lpstr>FIGURE 13-4  Demand curves for Red Baron frozen cheese pizza showing the effect on annual sales by a change in price caused by (A) a movement along the demand curve and (B) a shift of the demand curve</vt:lpstr>
      <vt:lpstr>STEP 2: ESTIMATE DEMAND AND REVENUE ESTIMATING REVENUE (3 of 4)</vt:lpstr>
      <vt:lpstr>MARKETING MATTERS Using Big Data to Curb Smoking: Uncovering the Price Elasticity of Demand for Cigarettes</vt:lpstr>
      <vt:lpstr>STEP 2: ESTIMATE DEMAND AND REVENUE ESTIMATING REVENUE (4 of 4)</vt:lpstr>
      <vt:lpstr>STEP 3: DETERMINE COST, VOLUME, AND PROFIT RELATIONSHIPS THE IMPORTANCE OF CONTROLLING COSTS</vt:lpstr>
      <vt:lpstr>FIGURE 13-5  Fundamental cost concepts</vt:lpstr>
      <vt:lpstr>STEP 3: DETERMINE COST, VOLUME, AND PROFIT RELATIONSHIPS BREAK-EVEN ANALYSIS</vt:lpstr>
      <vt:lpstr>FIGURE 13-6  Calculating a break-even point for the picture frame store shows its profit starts at 400 framed pictures per year</vt:lpstr>
      <vt:lpstr>FIGURE 13-7  Break-even analysis chart for a picture frame store shows the break-even point at 400 pictures</vt:lpstr>
      <vt:lpstr>E-BOOKS AND E-CONOMICS: A TWISTED TALE OF PRICING FOR PROFIT</vt:lpstr>
      <vt:lpstr>FIGURE 14-1  The six steps in setting price.  The first three steps were covered in Chapter 13, and the last three steps in this chapter.</vt:lpstr>
      <vt:lpstr>FIGURE 14-2  Four approaches for selecting an approximate price level</vt:lpstr>
      <vt:lpstr>STEP 4: SELECT AN APPROPRIATE PRICE LEVEL DEMAND-ORIENTED PRICING APPROACHES (1 of 2)</vt:lpstr>
      <vt:lpstr>FIGURE 14-3  For prestige pricing, the demand curve for high-quality products is backwards sloping</vt:lpstr>
      <vt:lpstr>FIGURE 14-4  For price lining, the demand curve is elastic at each price point but inelastic between price points</vt:lpstr>
      <vt:lpstr>FIGURE 14-5  Results of a spreadsheet simulation to select a price that will achieve a target return on investment</vt:lpstr>
      <vt:lpstr>STEP 4: SELECT AN APPROPRIATE PRICE LEVEL COMPETITION-ORIENTED PRICING APPROACHES</vt:lpstr>
      <vt:lpstr>APPLYING MARKETING METRICS Are Red Bull Prices Above, At, or Below the Market?</vt:lpstr>
      <vt:lpstr>STEP 5: SET THE LIST OR QUOTED PRICE CHOOSE A PRICE POLICY</vt:lpstr>
      <vt:lpstr>STEP 5: SET THE LIST OR QUOTED PRICE BALANCE INCREMENTAL COSTS AND REVENUES</vt:lpstr>
      <vt:lpstr>Homework Assignment #2</vt:lpstr>
      <vt:lpstr>Homework for Wednesday, February 26th</vt:lpstr>
      <vt:lpstr>The Rady School of Management </vt:lpstr>
      <vt:lpstr>FIGURE 13-2  The six steps in setting price.  The first three steps are covered in Chapter 13 and the last three steps in Chapter 14.</vt:lpstr>
      <vt:lpstr>MARKETING MATTERS Energizer’s Lesson in Price Perception—Value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Undergraduate Programs</dc:title>
  <dc:creator>gazarabadi</dc:creator>
  <cp:lastModifiedBy>Burt De Mill</cp:lastModifiedBy>
  <cp:revision>190</cp:revision>
  <cp:lastPrinted>2013-04-01T20:55:20Z</cp:lastPrinted>
  <dcterms:created xsi:type="dcterms:W3CDTF">2011-10-17T21:09:11Z</dcterms:created>
  <dcterms:modified xsi:type="dcterms:W3CDTF">2020-02-22T20:57:56Z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